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0">
  <p:sldMasterIdLst>
    <p:sldMasterId id="2147483648" r:id="rId1"/>
  </p:sldMasterIdLst>
  <p:notesMasterIdLst>
    <p:notesMasterId r:id="rId66"/>
  </p:notesMasterIdLst>
  <p:handoutMasterIdLst>
    <p:handoutMasterId r:id="rId67"/>
  </p:handoutMasterIdLst>
  <p:sldIdLst>
    <p:sldId id="256" r:id="rId2"/>
    <p:sldId id="438" r:id="rId3"/>
    <p:sldId id="303" r:id="rId4"/>
    <p:sldId id="439" r:id="rId5"/>
    <p:sldId id="369" r:id="rId6"/>
    <p:sldId id="433" r:id="rId7"/>
    <p:sldId id="430" r:id="rId8"/>
    <p:sldId id="431" r:id="rId9"/>
    <p:sldId id="432" r:id="rId10"/>
    <p:sldId id="440" r:id="rId11"/>
    <p:sldId id="441" r:id="rId12"/>
    <p:sldId id="372" r:id="rId13"/>
    <p:sldId id="373" r:id="rId14"/>
    <p:sldId id="389" r:id="rId15"/>
    <p:sldId id="374" r:id="rId16"/>
    <p:sldId id="429" r:id="rId17"/>
    <p:sldId id="428" r:id="rId18"/>
    <p:sldId id="427" r:id="rId19"/>
    <p:sldId id="375" r:id="rId20"/>
    <p:sldId id="442" r:id="rId21"/>
    <p:sldId id="401" r:id="rId22"/>
    <p:sldId id="392" r:id="rId23"/>
    <p:sldId id="398" r:id="rId24"/>
    <p:sldId id="396" r:id="rId25"/>
    <p:sldId id="399" r:id="rId26"/>
    <p:sldId id="377" r:id="rId27"/>
    <p:sldId id="402" r:id="rId28"/>
    <p:sldId id="408" r:id="rId29"/>
    <p:sldId id="403" r:id="rId30"/>
    <p:sldId id="405" r:id="rId31"/>
    <p:sldId id="378" r:id="rId32"/>
    <p:sldId id="407" r:id="rId33"/>
    <p:sldId id="409" r:id="rId34"/>
    <p:sldId id="410" r:id="rId35"/>
    <p:sldId id="411" r:id="rId36"/>
    <p:sldId id="412" r:id="rId37"/>
    <p:sldId id="414" r:id="rId38"/>
    <p:sldId id="416" r:id="rId39"/>
    <p:sldId id="413" r:id="rId40"/>
    <p:sldId id="419" r:id="rId41"/>
    <p:sldId id="444" r:id="rId42"/>
    <p:sldId id="418" r:id="rId43"/>
    <p:sldId id="420" r:id="rId44"/>
    <p:sldId id="421" r:id="rId45"/>
    <p:sldId id="422" r:id="rId46"/>
    <p:sldId id="423" r:id="rId47"/>
    <p:sldId id="424" r:id="rId48"/>
    <p:sldId id="425" r:id="rId49"/>
    <p:sldId id="381" r:id="rId50"/>
    <p:sldId id="443" r:id="rId51"/>
    <p:sldId id="434" r:id="rId52"/>
    <p:sldId id="435" r:id="rId53"/>
    <p:sldId id="446" r:id="rId54"/>
    <p:sldId id="436" r:id="rId55"/>
    <p:sldId id="437" r:id="rId56"/>
    <p:sldId id="447" r:id="rId57"/>
    <p:sldId id="448" r:id="rId58"/>
    <p:sldId id="383" r:id="rId59"/>
    <p:sldId id="387" r:id="rId60"/>
    <p:sldId id="445" r:id="rId61"/>
    <p:sldId id="388" r:id="rId62"/>
    <p:sldId id="283" r:id="rId63"/>
    <p:sldId id="363" r:id="rId64"/>
    <p:sldId id="417"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51EDC4-5746-4CA9-89FA-73AF92DF0065}">
          <p14:sldIdLst>
            <p14:sldId id="256"/>
            <p14:sldId id="438"/>
            <p14:sldId id="303"/>
            <p14:sldId id="439"/>
            <p14:sldId id="369"/>
            <p14:sldId id="433"/>
            <p14:sldId id="430"/>
            <p14:sldId id="431"/>
            <p14:sldId id="432"/>
            <p14:sldId id="440"/>
            <p14:sldId id="441"/>
            <p14:sldId id="372"/>
            <p14:sldId id="373"/>
            <p14:sldId id="389"/>
            <p14:sldId id="374"/>
            <p14:sldId id="429"/>
            <p14:sldId id="428"/>
            <p14:sldId id="427"/>
            <p14:sldId id="375"/>
            <p14:sldId id="442"/>
            <p14:sldId id="401"/>
            <p14:sldId id="392"/>
            <p14:sldId id="398"/>
            <p14:sldId id="396"/>
            <p14:sldId id="399"/>
            <p14:sldId id="377"/>
            <p14:sldId id="402"/>
            <p14:sldId id="408"/>
            <p14:sldId id="403"/>
            <p14:sldId id="405"/>
            <p14:sldId id="378"/>
            <p14:sldId id="407"/>
            <p14:sldId id="409"/>
            <p14:sldId id="410"/>
            <p14:sldId id="411"/>
            <p14:sldId id="412"/>
            <p14:sldId id="414"/>
            <p14:sldId id="416"/>
            <p14:sldId id="413"/>
            <p14:sldId id="419"/>
            <p14:sldId id="444"/>
            <p14:sldId id="418"/>
            <p14:sldId id="420"/>
            <p14:sldId id="421"/>
            <p14:sldId id="422"/>
            <p14:sldId id="423"/>
            <p14:sldId id="424"/>
            <p14:sldId id="425"/>
            <p14:sldId id="381"/>
            <p14:sldId id="443"/>
            <p14:sldId id="434"/>
            <p14:sldId id="435"/>
            <p14:sldId id="446"/>
            <p14:sldId id="436"/>
            <p14:sldId id="437"/>
            <p14:sldId id="447"/>
            <p14:sldId id="448"/>
            <p14:sldId id="383"/>
            <p14:sldId id="387"/>
            <p14:sldId id="445"/>
            <p14:sldId id="388"/>
            <p14:sldId id="283"/>
            <p14:sldId id="363"/>
            <p14:sldId id="41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2" autoAdjust="0"/>
    <p:restoredTop sz="77959"/>
  </p:normalViewPr>
  <p:slideViewPr>
    <p:cSldViewPr snapToGrid="0" snapToObjects="1">
      <p:cViewPr varScale="1">
        <p:scale>
          <a:sx n="98" d="100"/>
          <a:sy n="98" d="100"/>
        </p:scale>
        <p:origin x="271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17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9AC0BF-6E48-5B4C-A187-4339E3A6C172}" type="datetimeFigureOut">
              <a:rPr lang="en-US" smtClean="0"/>
              <a:pPr/>
              <a:t>12/11/18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26275B-92C1-D243-972F-6DD06CC12690}" type="slidenum">
              <a:rPr lang="en-US" smtClean="0"/>
              <a:pPr/>
              <a:t>‹#›</a:t>
            </a:fld>
            <a:endParaRPr lang="en-US"/>
          </a:p>
        </p:txBody>
      </p:sp>
    </p:spTree>
    <p:extLst>
      <p:ext uri="{BB962C8B-B14F-4D97-AF65-F5344CB8AC3E}">
        <p14:creationId xmlns:p14="http://schemas.microsoft.com/office/powerpoint/2010/main" val="4173500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24084-0AE8-1E46-A359-16D9852397C8}" type="datetimeFigureOut">
              <a:rPr lang="en-US" smtClean="0"/>
              <a:pPr/>
              <a:t>12/11/18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1B8FAF-F7F9-BE40-B9CB-6AFE81B5E491}" type="slidenum">
              <a:rPr lang="en-US" smtClean="0"/>
              <a:pPr/>
              <a:t>‹#›</a:t>
            </a:fld>
            <a:endParaRPr lang="en-US"/>
          </a:p>
        </p:txBody>
      </p:sp>
    </p:spTree>
    <p:extLst>
      <p:ext uri="{BB962C8B-B14F-4D97-AF65-F5344CB8AC3E}">
        <p14:creationId xmlns:p14="http://schemas.microsoft.com/office/powerpoint/2010/main" val="18506614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hqd-ssdpostgis-07.mypna.com/webtool/case_viewer.p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2000" baseline="0" dirty="0"/>
              <a:t>Intuitive </a:t>
            </a:r>
            <a:r>
              <a:rPr lang="da-DK" sz="2000" baseline="0" dirty="0" err="1"/>
              <a:t>idea</a:t>
            </a:r>
            <a:r>
              <a:rPr lang="da-DK" sz="2000" baseline="0" dirty="0"/>
              <a:t>: </a:t>
            </a:r>
            <a:r>
              <a:rPr lang="da-DK" sz="2000" baseline="0" dirty="0" err="1"/>
              <a:t>We</a:t>
            </a:r>
            <a:r>
              <a:rPr lang="da-DK" sz="2000" baseline="0" dirty="0"/>
              <a:t> </a:t>
            </a:r>
            <a:r>
              <a:rPr lang="da-DK" sz="2000" baseline="0" dirty="0" err="1"/>
              <a:t>would</a:t>
            </a:r>
            <a:r>
              <a:rPr lang="da-DK" sz="2000" baseline="0" dirty="0"/>
              <a:t> </a:t>
            </a:r>
            <a:r>
              <a:rPr lang="da-DK" sz="2000" baseline="0" dirty="0" err="1"/>
              <a:t>like</a:t>
            </a:r>
            <a:r>
              <a:rPr lang="da-DK" sz="2000" baseline="0" dirty="0"/>
              <a:t> to </a:t>
            </a:r>
            <a:r>
              <a:rPr lang="da-DK" sz="2000" b="1" baseline="0" dirty="0"/>
              <a:t>run ”</a:t>
            </a:r>
            <a:r>
              <a:rPr lang="da-DK" sz="2000" b="1" baseline="0" dirty="0" err="1"/>
              <a:t>downhill</a:t>
            </a:r>
            <a:r>
              <a:rPr lang="da-DK" sz="2000" b="1" baseline="0" dirty="0"/>
              <a:t>”</a:t>
            </a:r>
            <a:r>
              <a:rPr lang="da-DK" sz="2000" baseline="0" dirty="0"/>
              <a:t>, i.e. </a:t>
            </a:r>
            <a:r>
              <a:rPr lang="da-DK" sz="2000" i="1" baseline="0" dirty="0"/>
              <a:t>t</a:t>
            </a:r>
            <a:r>
              <a:rPr lang="da-DK" sz="2000" baseline="0" dirty="0"/>
              <a:t> </a:t>
            </a:r>
            <a:r>
              <a:rPr lang="da-DK" sz="2000" baseline="0" dirty="0" err="1"/>
              <a:t>should</a:t>
            </a:r>
            <a:r>
              <a:rPr lang="da-DK" sz="2000" baseline="0" dirty="0"/>
              <a:t> have </a:t>
            </a:r>
            <a:r>
              <a:rPr lang="da-DK" sz="2000" baseline="0" dirty="0" err="1"/>
              <a:t>low</a:t>
            </a:r>
            <a:r>
              <a:rPr lang="da-DK" sz="2000" baseline="0" dirty="0"/>
              <a:t> </a:t>
            </a:r>
            <a:r>
              <a:rPr lang="da-DK" sz="2000" baseline="0" dirty="0" err="1"/>
              <a:t>height</a:t>
            </a:r>
            <a:r>
              <a:rPr lang="da-DK" sz="2000" baseline="0" dirty="0"/>
              <a:t> and </a:t>
            </a:r>
            <a:r>
              <a:rPr lang="da-DK" sz="2000" i="1" baseline="0" dirty="0"/>
              <a:t>s</a:t>
            </a:r>
            <a:r>
              <a:rPr lang="da-DK" sz="2000" baseline="0" dirty="0"/>
              <a:t> </a:t>
            </a:r>
            <a:r>
              <a:rPr lang="da-DK" sz="2000" baseline="0" dirty="0" err="1"/>
              <a:t>high</a:t>
            </a:r>
            <a:r>
              <a:rPr lang="da-DK" sz="2000" baseline="0" dirty="0"/>
              <a:t> </a:t>
            </a:r>
            <a:r>
              <a:rPr lang="da-DK" sz="2000" baseline="0" dirty="0" err="1"/>
              <a:t>height</a:t>
            </a:r>
            <a:endParaRPr lang="da-DK" sz="2000" baseline="0" dirty="0"/>
          </a:p>
          <a:p>
            <a:r>
              <a:rPr lang="da-DK" sz="2000" baseline="0" dirty="0" err="1"/>
              <a:t>Height</a:t>
            </a:r>
            <a:r>
              <a:rPr lang="da-DK" sz="2000" baseline="0" dirty="0"/>
              <a:t> </a:t>
            </a:r>
            <a:r>
              <a:rPr lang="da-DK" sz="2000" baseline="0" dirty="0" err="1"/>
              <a:t>can</a:t>
            </a:r>
            <a:r>
              <a:rPr lang="da-DK" sz="2000" baseline="0" dirty="0"/>
              <a:t> </a:t>
            </a:r>
            <a:r>
              <a:rPr lang="da-DK" sz="2000" baseline="0" dirty="0" err="1"/>
              <a:t>also</a:t>
            </a:r>
            <a:r>
              <a:rPr lang="da-DK" sz="2000" baseline="0" dirty="0"/>
              <a:t> </a:t>
            </a:r>
            <a:r>
              <a:rPr lang="da-DK" sz="2000" baseline="0" dirty="0" err="1"/>
              <a:t>be</a:t>
            </a:r>
            <a:r>
              <a:rPr lang="da-DK" sz="2000" baseline="0" dirty="0"/>
              <a:t> </a:t>
            </a:r>
            <a:r>
              <a:rPr lang="da-DK" sz="2000" baseline="0" dirty="0" err="1"/>
              <a:t>thought</a:t>
            </a:r>
            <a:r>
              <a:rPr lang="da-DK" sz="2000" baseline="0" dirty="0"/>
              <a:t> of as a </a:t>
            </a:r>
            <a:r>
              <a:rPr lang="da-DK" sz="2000" b="1" baseline="0" dirty="0"/>
              <a:t>potential</a:t>
            </a:r>
          </a:p>
          <a:p>
            <a:r>
              <a:rPr lang="da-DK" sz="2000" b="1" baseline="0" dirty="0"/>
              <a:t>Ex. 2 – not practical </a:t>
            </a:r>
            <a:r>
              <a:rPr lang="da-DK" sz="2000" b="1" baseline="0" dirty="0" err="1"/>
              <a:t>example</a:t>
            </a:r>
            <a:r>
              <a:rPr lang="da-DK" sz="2000" b="1" baseline="0" dirty="0"/>
              <a:t>: </a:t>
            </a:r>
            <a:r>
              <a:rPr lang="da-DK" sz="2000" b="0" baseline="0" dirty="0"/>
              <a:t>Knowing </a:t>
            </a:r>
            <a:r>
              <a:rPr lang="da-DK" sz="2000" i="1" dirty="0" err="1">
                <a:solidFill>
                  <a:srgbClr val="FF0000"/>
                </a:solidFill>
              </a:rPr>
              <a:t>d</a:t>
            </a:r>
            <a:r>
              <a:rPr lang="da-DK" sz="2000" i="1" baseline="-25000" dirty="0" err="1">
                <a:solidFill>
                  <a:srgbClr val="FF0000"/>
                </a:solidFill>
              </a:rPr>
              <a:t>G</a:t>
            </a:r>
            <a:r>
              <a:rPr lang="da-DK" sz="2000" dirty="0">
                <a:solidFill>
                  <a:srgbClr val="FF0000"/>
                </a:solidFill>
              </a:rPr>
              <a:t>(</a:t>
            </a:r>
            <a:r>
              <a:rPr lang="da-DK" sz="2000" i="1" dirty="0" err="1">
                <a:solidFill>
                  <a:srgbClr val="FF0000"/>
                </a:solidFill>
              </a:rPr>
              <a:t>v</a:t>
            </a:r>
            <a:r>
              <a:rPr lang="da-DK" sz="2000" dirty="0" err="1">
                <a:solidFill>
                  <a:srgbClr val="FF0000"/>
                </a:solidFill>
              </a:rPr>
              <a:t>,</a:t>
            </a:r>
            <a:r>
              <a:rPr lang="da-DK" sz="2000" i="1" dirty="0" err="1">
                <a:solidFill>
                  <a:srgbClr val="FF0000"/>
                </a:solidFill>
              </a:rPr>
              <a:t>t</a:t>
            </a:r>
            <a:r>
              <a:rPr lang="da-DK" sz="2000" dirty="0">
                <a:solidFill>
                  <a:srgbClr val="FF0000"/>
                </a:solidFill>
              </a:rPr>
              <a:t>)</a:t>
            </a:r>
            <a:r>
              <a:rPr lang="da-DK" sz="2000" dirty="0">
                <a:solidFill>
                  <a:schemeClr val="accent1"/>
                </a:solidFill>
              </a:rPr>
              <a:t>  </a:t>
            </a:r>
            <a:r>
              <a:rPr lang="da-DK" sz="2000" dirty="0" err="1">
                <a:solidFill>
                  <a:schemeClr val="accent1"/>
                </a:solidFill>
              </a:rPr>
              <a:t>would</a:t>
            </a:r>
            <a:r>
              <a:rPr lang="da-DK" sz="2000" dirty="0">
                <a:solidFill>
                  <a:schemeClr val="accent1"/>
                </a:solidFill>
              </a:rPr>
              <a:t> </a:t>
            </a:r>
            <a:r>
              <a:rPr lang="da-DK" sz="2000" dirty="0" err="1">
                <a:solidFill>
                  <a:schemeClr val="accent1"/>
                </a:solidFill>
              </a:rPr>
              <a:t>require</a:t>
            </a:r>
            <a:r>
              <a:rPr lang="da-DK" sz="2000" baseline="0" dirty="0">
                <a:solidFill>
                  <a:schemeClr val="accent1"/>
                </a:solidFill>
              </a:rPr>
              <a:t> </a:t>
            </a:r>
            <a:r>
              <a:rPr lang="da-DK" sz="2000" baseline="0" dirty="0" err="1">
                <a:solidFill>
                  <a:schemeClr val="accent1"/>
                </a:solidFill>
              </a:rPr>
              <a:t>computing</a:t>
            </a:r>
            <a:r>
              <a:rPr lang="da-DK" sz="2000" baseline="0" dirty="0">
                <a:solidFill>
                  <a:schemeClr val="accent1"/>
                </a:solidFill>
              </a:rPr>
              <a:t> the </a:t>
            </a:r>
            <a:r>
              <a:rPr lang="da-DK" sz="2000" baseline="0" dirty="0" err="1">
                <a:solidFill>
                  <a:schemeClr val="accent1"/>
                </a:solidFill>
              </a:rPr>
              <a:t>shortest</a:t>
            </a:r>
            <a:r>
              <a:rPr lang="da-DK" sz="2000" baseline="0" dirty="0">
                <a:solidFill>
                  <a:schemeClr val="accent1"/>
                </a:solidFill>
              </a:rPr>
              <a:t> </a:t>
            </a:r>
            <a:r>
              <a:rPr lang="da-DK" sz="2000" baseline="0" dirty="0" err="1">
                <a:solidFill>
                  <a:schemeClr val="accent1"/>
                </a:solidFill>
              </a:rPr>
              <a:t>paths</a:t>
            </a:r>
            <a:r>
              <a:rPr lang="da-DK" sz="2000" baseline="0" dirty="0">
                <a:solidFill>
                  <a:schemeClr val="accent1"/>
                </a:solidFill>
              </a:rPr>
              <a:t>. But it </a:t>
            </a:r>
            <a:r>
              <a:rPr lang="da-DK" sz="2000" baseline="0" dirty="0" err="1">
                <a:solidFill>
                  <a:schemeClr val="accent1"/>
                </a:solidFill>
              </a:rPr>
              <a:t>motivates</a:t>
            </a:r>
            <a:r>
              <a:rPr lang="da-DK" sz="2000" baseline="0" dirty="0">
                <a:solidFill>
                  <a:schemeClr val="accent1"/>
                </a:solidFill>
              </a:rPr>
              <a:t> landmarks.</a:t>
            </a:r>
          </a:p>
          <a:p>
            <a:r>
              <a:rPr lang="da-DK" sz="2000" b="1" baseline="0" dirty="0" err="1">
                <a:solidFill>
                  <a:schemeClr val="accent1"/>
                </a:solidFill>
              </a:rPr>
              <a:t>Bidirectional</a:t>
            </a:r>
            <a:r>
              <a:rPr lang="da-DK" sz="2000" b="1" baseline="0" dirty="0">
                <a:solidFill>
                  <a:schemeClr val="accent1"/>
                </a:solidFill>
              </a:rPr>
              <a:t> A*</a:t>
            </a:r>
            <a:r>
              <a:rPr lang="da-DK" sz="2000" b="0" baseline="0" dirty="0">
                <a:solidFill>
                  <a:schemeClr val="accent1"/>
                </a:solidFill>
              </a:rPr>
              <a:t> </a:t>
            </a:r>
            <a:r>
              <a:rPr lang="da-DK" sz="2000" b="0" baseline="0" dirty="0" err="1">
                <a:solidFill>
                  <a:schemeClr val="accent1"/>
                </a:solidFill>
              </a:rPr>
              <a:t>can</a:t>
            </a:r>
            <a:r>
              <a:rPr lang="da-DK" sz="2000" b="0" baseline="0" dirty="0">
                <a:solidFill>
                  <a:schemeClr val="accent1"/>
                </a:solidFill>
              </a:rPr>
              <a:t> </a:t>
            </a:r>
            <a:r>
              <a:rPr lang="da-DK" sz="2000" b="0" baseline="0" dirty="0" err="1">
                <a:solidFill>
                  <a:schemeClr val="accent1"/>
                </a:solidFill>
              </a:rPr>
              <a:t>also</a:t>
            </a:r>
            <a:r>
              <a:rPr lang="da-DK" sz="2000" b="0" baseline="0" dirty="0">
                <a:solidFill>
                  <a:schemeClr val="accent1"/>
                </a:solidFill>
              </a:rPr>
              <a:t> </a:t>
            </a:r>
            <a:r>
              <a:rPr lang="da-DK" sz="2000" b="0" baseline="0" dirty="0" err="1">
                <a:solidFill>
                  <a:schemeClr val="accent1"/>
                </a:solidFill>
              </a:rPr>
              <a:t>use</a:t>
            </a:r>
            <a:r>
              <a:rPr lang="da-DK" sz="2000" b="0" baseline="0" dirty="0">
                <a:solidFill>
                  <a:schemeClr val="accent1"/>
                </a:solidFill>
              </a:rPr>
              <a:t> </a:t>
            </a:r>
            <a:r>
              <a:rPr lang="da-DK" sz="2000" b="0" baseline="0" dirty="0" err="1">
                <a:solidFill>
                  <a:schemeClr val="accent1"/>
                </a:solidFill>
              </a:rPr>
              <a:t>two</a:t>
            </a:r>
            <a:r>
              <a:rPr lang="da-DK" sz="2000" b="0" baseline="0" dirty="0">
                <a:solidFill>
                  <a:schemeClr val="accent1"/>
                </a:solidFill>
              </a:rPr>
              <a:t> </a:t>
            </a:r>
            <a:r>
              <a:rPr lang="da-DK" sz="2000" b="0" baseline="0" dirty="0" err="1">
                <a:solidFill>
                  <a:schemeClr val="accent1"/>
                </a:solidFill>
              </a:rPr>
              <a:t>different</a:t>
            </a:r>
            <a:r>
              <a:rPr lang="da-DK" sz="2000" b="0" baseline="0" dirty="0">
                <a:solidFill>
                  <a:schemeClr val="accent1"/>
                </a:solidFill>
              </a:rPr>
              <a:t> </a:t>
            </a:r>
            <a:r>
              <a:rPr lang="da-DK" sz="2000" b="0" baseline="0" dirty="0" err="1">
                <a:solidFill>
                  <a:schemeClr val="accent1"/>
                </a:solidFill>
              </a:rPr>
              <a:t>height</a:t>
            </a:r>
            <a:r>
              <a:rPr lang="da-DK" sz="2000" b="0" baseline="0" dirty="0">
                <a:solidFill>
                  <a:schemeClr val="accent1"/>
                </a:solidFill>
              </a:rPr>
              <a:t> </a:t>
            </a:r>
            <a:r>
              <a:rPr lang="da-DK" sz="2000" b="0" baseline="0" dirty="0" err="1">
                <a:solidFill>
                  <a:schemeClr val="accent1"/>
                </a:solidFill>
              </a:rPr>
              <a:t>functions</a:t>
            </a:r>
            <a:r>
              <a:rPr lang="da-DK" sz="2000" b="0" baseline="0" dirty="0">
                <a:solidFill>
                  <a:schemeClr val="accent1"/>
                </a:solidFill>
              </a:rPr>
              <a:t>, but </a:t>
            </a:r>
            <a:r>
              <a:rPr lang="da-DK" sz="2000" b="0" baseline="0" dirty="0" err="1">
                <a:solidFill>
                  <a:schemeClr val="accent1"/>
                </a:solidFill>
              </a:rPr>
              <a:t>then</a:t>
            </a:r>
            <a:r>
              <a:rPr lang="da-DK" sz="2000" b="0" baseline="0" dirty="0">
                <a:solidFill>
                  <a:schemeClr val="accent1"/>
                </a:solidFill>
              </a:rPr>
              <a:t> definition and </a:t>
            </a:r>
            <a:r>
              <a:rPr lang="da-DK" sz="2000" b="0" baseline="0" dirty="0" err="1">
                <a:solidFill>
                  <a:schemeClr val="accent1"/>
                </a:solidFill>
              </a:rPr>
              <a:t>termination</a:t>
            </a:r>
            <a:r>
              <a:rPr lang="da-DK" sz="2000" b="0" baseline="0" dirty="0">
                <a:solidFill>
                  <a:schemeClr val="accent1"/>
                </a:solidFill>
              </a:rPr>
              <a:t> </a:t>
            </a:r>
            <a:r>
              <a:rPr lang="da-DK" sz="2000" b="0" baseline="0" dirty="0" err="1">
                <a:solidFill>
                  <a:schemeClr val="accent1"/>
                </a:solidFill>
              </a:rPr>
              <a:t>condition</a:t>
            </a:r>
            <a:r>
              <a:rPr lang="da-DK" sz="2000" b="0" baseline="0" dirty="0">
                <a:solidFill>
                  <a:schemeClr val="accent1"/>
                </a:solidFill>
              </a:rPr>
              <a:t> more </a:t>
            </a:r>
            <a:r>
              <a:rPr lang="da-DK" sz="2000" b="0" baseline="0" dirty="0" err="1">
                <a:solidFill>
                  <a:schemeClr val="accent1"/>
                </a:solidFill>
              </a:rPr>
              <a:t>envolved</a:t>
            </a:r>
            <a:r>
              <a:rPr lang="da-DK" sz="2000" b="0" baseline="0" dirty="0">
                <a:solidFill>
                  <a:schemeClr val="accent1"/>
                </a:solidFill>
              </a:rPr>
              <a:t>, and the </a:t>
            </a:r>
            <a:r>
              <a:rPr lang="da-DK" sz="2000" b="0" baseline="0" dirty="0" err="1">
                <a:solidFill>
                  <a:schemeClr val="accent1"/>
                </a:solidFill>
              </a:rPr>
              <a:t>height</a:t>
            </a:r>
            <a:r>
              <a:rPr lang="da-DK" sz="2000" b="0" baseline="0" dirty="0">
                <a:solidFill>
                  <a:schemeClr val="accent1"/>
                </a:solidFill>
              </a:rPr>
              <a:t> </a:t>
            </a:r>
            <a:r>
              <a:rPr lang="da-DK" sz="2000" b="0" baseline="0" dirty="0" err="1">
                <a:solidFill>
                  <a:schemeClr val="accent1"/>
                </a:solidFill>
              </a:rPr>
              <a:t>functions</a:t>
            </a:r>
            <a:r>
              <a:rPr lang="da-DK" sz="2000" b="0" baseline="0" dirty="0">
                <a:solidFill>
                  <a:schemeClr val="accent1"/>
                </a:solidFill>
              </a:rPr>
              <a:t> must </a:t>
            </a:r>
            <a:r>
              <a:rPr lang="da-DK" sz="2000" b="0" baseline="0" dirty="0" err="1">
                <a:solidFill>
                  <a:schemeClr val="accent1"/>
                </a:solidFill>
              </a:rPr>
              <a:t>be</a:t>
            </a:r>
            <a:r>
              <a:rPr lang="da-DK" sz="2000" b="0" baseline="0" dirty="0">
                <a:solidFill>
                  <a:schemeClr val="accent1"/>
                </a:solidFill>
              </a:rPr>
              <a:t> </a:t>
            </a:r>
            <a:r>
              <a:rPr lang="da-DK" sz="2000" b="1" baseline="0" dirty="0" err="1">
                <a:solidFill>
                  <a:schemeClr val="accent1"/>
                </a:solidFill>
              </a:rPr>
              <a:t>consistent</a:t>
            </a:r>
            <a:endParaRPr lang="da-DK" sz="2000" b="1" baseline="-25000" dirty="0"/>
          </a:p>
        </p:txBody>
      </p:sp>
      <p:sp>
        <p:nvSpPr>
          <p:cNvPr id="4" name="Slide Number Placeholder 3"/>
          <p:cNvSpPr>
            <a:spLocks noGrp="1"/>
          </p:cNvSpPr>
          <p:nvPr>
            <p:ph type="sldNum" sz="quarter" idx="10"/>
          </p:nvPr>
        </p:nvSpPr>
        <p:spPr/>
        <p:txBody>
          <a:bodyPr/>
          <a:lstStyle/>
          <a:p>
            <a:fld id="{99ADDA5B-8906-42F5-AB5C-FD834D3DB7D0}" type="slidenum">
              <a:rPr lang="da-DK" smtClean="0"/>
              <a:t>12</a:t>
            </a:fld>
            <a:endParaRPr lang="da-DK"/>
          </a:p>
        </p:txBody>
      </p:sp>
    </p:spTree>
    <p:extLst>
      <p:ext uri="{BB962C8B-B14F-4D97-AF65-F5344CB8AC3E}">
        <p14:creationId xmlns:p14="http://schemas.microsoft.com/office/powerpoint/2010/main" val="17314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27</a:t>
            </a:fld>
            <a:endParaRPr lang="en-US"/>
          </a:p>
        </p:txBody>
      </p:sp>
    </p:spTree>
    <p:extLst>
      <p:ext uri="{BB962C8B-B14F-4D97-AF65-F5344CB8AC3E}">
        <p14:creationId xmlns:p14="http://schemas.microsoft.com/office/powerpoint/2010/main" val="227673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28</a:t>
            </a:fld>
            <a:endParaRPr lang="en-US"/>
          </a:p>
        </p:txBody>
      </p:sp>
    </p:spTree>
    <p:extLst>
      <p:ext uri="{BB962C8B-B14F-4D97-AF65-F5344CB8AC3E}">
        <p14:creationId xmlns:p14="http://schemas.microsoft.com/office/powerpoint/2010/main" val="13337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http://hqd-ssdpostgis-07.mypna.com/webtool/case_viewer.py</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30</a:t>
            </a:fld>
            <a:endParaRPr lang="en-US"/>
          </a:p>
        </p:txBody>
      </p:sp>
    </p:spTree>
    <p:extLst>
      <p:ext uri="{BB962C8B-B14F-4D97-AF65-F5344CB8AC3E}">
        <p14:creationId xmlns:p14="http://schemas.microsoft.com/office/powerpoint/2010/main" val="1376871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Passive</a:t>
            </a:r>
          </a:p>
          <a:p>
            <a:pPr>
              <a:spcBef>
                <a:spcPct val="0"/>
              </a:spcBef>
            </a:pPr>
            <a:r>
              <a:rPr lang="en-US" altLang="zh-CN"/>
              <a:t> </a:t>
            </a:r>
          </a:p>
          <a:p>
            <a:pPr>
              <a:spcBef>
                <a:spcPct val="0"/>
              </a:spcBef>
            </a:pPr>
            <a:r>
              <a:rPr lang="en-US" altLang="zh-CN"/>
              <a:t>Abort</a:t>
            </a:r>
          </a:p>
          <a:p>
            <a:pPr>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35</a:t>
            </a:fld>
            <a:endParaRPr lang="zh-CN" altLang="en-US"/>
          </a:p>
        </p:txBody>
      </p:sp>
    </p:spTree>
    <p:extLst>
      <p:ext uri="{BB962C8B-B14F-4D97-AF65-F5344CB8AC3E}">
        <p14:creationId xmlns:p14="http://schemas.microsoft.com/office/powerpoint/2010/main" val="4113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dirty="0"/>
              <a:t>Passive</a:t>
            </a:r>
          </a:p>
          <a:p>
            <a:pPr>
              <a:spcBef>
                <a:spcPct val="0"/>
              </a:spcBef>
            </a:pPr>
            <a:r>
              <a:rPr lang="en-US" altLang="zh-CN" dirty="0"/>
              <a:t> </a:t>
            </a:r>
          </a:p>
          <a:p>
            <a:pPr>
              <a:spcBef>
                <a:spcPct val="0"/>
              </a:spcBef>
            </a:pPr>
            <a:r>
              <a:rPr lang="en-US" altLang="zh-CN" dirty="0"/>
              <a:t>Abort</a:t>
            </a:r>
          </a:p>
          <a:p>
            <a:pPr>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42</a:t>
            </a:fld>
            <a:endParaRPr lang="zh-CN" altLang="en-US"/>
          </a:p>
        </p:txBody>
      </p:sp>
    </p:spTree>
    <p:extLst>
      <p:ext uri="{BB962C8B-B14F-4D97-AF65-F5344CB8AC3E}">
        <p14:creationId xmlns:p14="http://schemas.microsoft.com/office/powerpoint/2010/main" val="1542225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Let's</a:t>
            </a:r>
            <a:r>
              <a:rPr lang="en-US" altLang="zh-CN" baseline="0" dirty="0"/>
              <a:t> have a look on the simplest graph.</a:t>
            </a:r>
          </a:p>
          <a:p>
            <a:r>
              <a:rPr lang="en-US" altLang="zh-CN" dirty="0"/>
              <a:t>White</a:t>
            </a:r>
            <a:r>
              <a:rPr lang="en-US" altLang="zh-CN" baseline="0" dirty="0"/>
              <a:t> circle is node. Number inside is </a:t>
            </a:r>
            <a:r>
              <a:rPr lang="en-US" altLang="zh-CN" baseline="0" dirty="0" err="1"/>
              <a:t>nodeID</a:t>
            </a:r>
            <a:r>
              <a:rPr lang="en-US" altLang="zh-CN" baseline="0" dirty="0"/>
              <a:t>.</a:t>
            </a:r>
          </a:p>
          <a:p>
            <a:r>
              <a:rPr lang="en-US" altLang="zh-CN" baseline="0" dirty="0"/>
              <a:t>Arrow represent edges. And the square and number inside represent the cost of the edge. Maybe time or distance.</a:t>
            </a:r>
          </a:p>
          <a:p>
            <a:r>
              <a:rPr lang="en-US" altLang="zh-CN" baseline="0" dirty="0"/>
              <a:t>First we will choose the node-ID as the contract order. We use the height represent the node's order.</a:t>
            </a:r>
          </a:p>
          <a:p>
            <a:r>
              <a:rPr lang="en-US" altLang="zh-CN" baseline="0" dirty="0"/>
              <a:t>When we contract node1, edge &lt;6,1,4&gt; is the shortest path between node 6 and node 4, so we add a necessary shortcuts.</a:t>
            </a:r>
          </a:p>
          <a:p>
            <a:r>
              <a:rPr lang="en-US" altLang="zh-CN" baseline="0" dirty="0"/>
              <a:t>And then node1 and the adjacent edges are invisible for the following preprocess.</a:t>
            </a:r>
          </a:p>
          <a:p>
            <a:endParaRPr lang="en-US" altLang="zh-CN" dirty="0"/>
          </a:p>
          <a:p>
            <a:r>
              <a:rPr lang="en-US" altLang="zh-CN" dirty="0"/>
              <a:t>This is remaining graph</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43</a:t>
            </a:fld>
            <a:endParaRPr lang="en-US"/>
          </a:p>
        </p:txBody>
      </p:sp>
    </p:spTree>
    <p:extLst>
      <p:ext uri="{BB962C8B-B14F-4D97-AF65-F5344CB8AC3E}">
        <p14:creationId xmlns:p14="http://schemas.microsoft.com/office/powerpoint/2010/main" val="81515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Node2 has no </a:t>
            </a:r>
            <a:r>
              <a:rPr lang="en-US" altLang="zh-CN" dirty="0" err="1"/>
              <a:t>inEdge</a:t>
            </a:r>
            <a:r>
              <a:rPr lang="en-US" altLang="zh-CN" dirty="0"/>
              <a:t>.</a:t>
            </a:r>
          </a:p>
          <a:p>
            <a:r>
              <a:rPr lang="en-US" altLang="zh-CN" dirty="0"/>
              <a:t>So</a:t>
            </a:r>
            <a:r>
              <a:rPr lang="en-US" altLang="zh-CN" baseline="0" dirty="0"/>
              <a:t> contract node2 will not introduce shortcut.</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44</a:t>
            </a:fld>
            <a:endParaRPr lang="en-US"/>
          </a:p>
        </p:txBody>
      </p:sp>
    </p:spTree>
    <p:extLst>
      <p:ext uri="{BB962C8B-B14F-4D97-AF65-F5344CB8AC3E}">
        <p14:creationId xmlns:p14="http://schemas.microsoft.com/office/powerpoint/2010/main" val="169604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Bi-Directional upwards-only Dijkstra search from source and target both, until 2 search trees meets, and the tentative path weight is not less than the top nodes' weight in both 2 search trees.</a:t>
            </a:r>
          </a:p>
          <a:p>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47</a:t>
            </a:fld>
            <a:endParaRPr lang="en-US"/>
          </a:p>
        </p:txBody>
      </p:sp>
    </p:spTree>
    <p:extLst>
      <p:ext uri="{BB962C8B-B14F-4D97-AF65-F5344CB8AC3E}">
        <p14:creationId xmlns:p14="http://schemas.microsoft.com/office/powerpoint/2010/main" val="37300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you live in a big city and intend to travel long-distance by car</a:t>
            </a:r>
          </a:p>
          <a:p>
            <a:r>
              <a:rPr lang="en-US" baseline="0" dirty="0"/>
              <a:t>There will be few roads via which you will actually leave the urban area when travelling on a shortest path</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53</a:t>
            </a:fld>
            <a:endParaRPr lang="en-US"/>
          </a:p>
        </p:txBody>
      </p:sp>
    </p:spTree>
    <p:extLst>
      <p:ext uri="{BB962C8B-B14F-4D97-AF65-F5344CB8AC3E}">
        <p14:creationId xmlns:p14="http://schemas.microsoft.com/office/powerpoint/2010/main" val="900598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a:t>
            </a:r>
            <a:r>
              <a:rPr lang="zh-CN" altLang="en-US" dirty="0"/>
              <a:t> * </a:t>
            </a:r>
            <a:r>
              <a:rPr lang="en-US" altLang="zh-CN" dirty="0"/>
              <a:t>5</a:t>
            </a:r>
            <a:r>
              <a:rPr lang="zh-CN" altLang="en-US" dirty="0"/>
              <a:t> </a:t>
            </a:r>
            <a:r>
              <a:rPr lang="en-US" altLang="zh-CN" dirty="0"/>
              <a:t>inner</a:t>
            </a:r>
          </a:p>
          <a:p>
            <a:r>
              <a:rPr lang="en-US" altLang="zh-CN" dirty="0"/>
              <a:t>9</a:t>
            </a:r>
            <a:r>
              <a:rPr lang="zh-CN" altLang="en-US" dirty="0"/>
              <a:t> * </a:t>
            </a:r>
            <a:r>
              <a:rPr lang="en-US" altLang="zh-CN" dirty="0"/>
              <a:t>9 outer</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55</a:t>
            </a:fld>
            <a:endParaRPr lang="en-US"/>
          </a:p>
        </p:txBody>
      </p:sp>
    </p:spTree>
    <p:extLst>
      <p:ext uri="{BB962C8B-B14F-4D97-AF65-F5344CB8AC3E}">
        <p14:creationId xmlns:p14="http://schemas.microsoft.com/office/powerpoint/2010/main" val="174390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Washington DC -&gt; Los</a:t>
            </a:r>
            <a:r>
              <a:rPr lang="da-DK" baseline="0"/>
              <a:t> Angeles, h = spherical distance</a:t>
            </a:r>
            <a:endParaRPr lang="da-DK"/>
          </a:p>
        </p:txBody>
      </p:sp>
      <p:sp>
        <p:nvSpPr>
          <p:cNvPr id="4" name="Slide Number Placeholder 3"/>
          <p:cNvSpPr>
            <a:spLocks noGrp="1"/>
          </p:cNvSpPr>
          <p:nvPr>
            <p:ph type="sldNum" sz="quarter" idx="10"/>
          </p:nvPr>
        </p:nvSpPr>
        <p:spPr/>
        <p:txBody>
          <a:bodyPr/>
          <a:lstStyle/>
          <a:p>
            <a:fld id="{99ADDA5B-8906-42F5-AB5C-FD834D3DB7D0}" type="slidenum">
              <a:rPr lang="da-DK" smtClean="0"/>
              <a:t>13</a:t>
            </a:fld>
            <a:endParaRPr lang="da-DK"/>
          </a:p>
        </p:txBody>
      </p:sp>
    </p:spTree>
    <p:extLst>
      <p:ext uri="{BB962C8B-B14F-4D97-AF65-F5344CB8AC3E}">
        <p14:creationId xmlns:p14="http://schemas.microsoft.com/office/powerpoint/2010/main" val="892570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dirty="0" err="1"/>
              <a:t>Table</a:t>
            </a:r>
            <a:r>
              <a:rPr lang="da-DK" b="1" baseline="0" dirty="0"/>
              <a:t> from page 239</a:t>
            </a:r>
            <a:endParaRPr lang="da-DK" b="1" dirty="0"/>
          </a:p>
          <a:p>
            <a:endParaRPr lang="da-DK" dirty="0"/>
          </a:p>
          <a:p>
            <a:r>
              <a:rPr lang="da-DK" dirty="0" err="1"/>
              <a:t>Conclusion</a:t>
            </a:r>
            <a:r>
              <a:rPr lang="da-DK" dirty="0"/>
              <a:t>: Best </a:t>
            </a:r>
            <a:r>
              <a:rPr lang="da-DK" dirty="0" err="1"/>
              <a:t>query</a:t>
            </a:r>
            <a:r>
              <a:rPr lang="da-DK" dirty="0"/>
              <a:t> time for Hub </a:t>
            </a:r>
            <a:r>
              <a:rPr lang="da-DK" dirty="0" err="1"/>
              <a:t>labelling</a:t>
            </a:r>
            <a:r>
              <a:rPr lang="da-DK" dirty="0"/>
              <a:t> approach ~ time for 5 </a:t>
            </a:r>
            <a:r>
              <a:rPr lang="da-DK" dirty="0" err="1"/>
              <a:t>memory</a:t>
            </a:r>
            <a:r>
              <a:rPr lang="da-DK" dirty="0"/>
              <a:t> </a:t>
            </a:r>
            <a:r>
              <a:rPr lang="da-DK" dirty="0" err="1"/>
              <a:t>access</a:t>
            </a:r>
            <a:r>
              <a:rPr lang="da-DK" dirty="0"/>
              <a:t> (cache lines); </a:t>
            </a:r>
            <a:r>
              <a:rPr lang="da-DK" dirty="0" err="1"/>
              <a:t>space</a:t>
            </a:r>
            <a:r>
              <a:rPr lang="da-DK" dirty="0"/>
              <a:t> still </a:t>
            </a:r>
            <a:r>
              <a:rPr lang="da-DK" dirty="0" err="1"/>
              <a:t>reasonable</a:t>
            </a:r>
            <a:endParaRPr lang="da-DK" dirty="0"/>
          </a:p>
          <a:p>
            <a:endParaRPr lang="da-DK" dirty="0"/>
          </a:p>
          <a:p>
            <a:r>
              <a:rPr lang="da-DK" dirty="0"/>
              <a:t>HL</a:t>
            </a:r>
            <a:r>
              <a:rPr lang="da-DK" baseline="0" dirty="0"/>
              <a:t> = Hub </a:t>
            </a:r>
            <a:r>
              <a:rPr lang="da-DK" baseline="0" dirty="0" err="1"/>
              <a:t>Labelling</a:t>
            </a:r>
            <a:r>
              <a:rPr lang="da-DK" baseline="0" dirty="0"/>
              <a:t> (</a:t>
            </a:r>
            <a:r>
              <a:rPr lang="da-DK" baseline="0" dirty="0" err="1"/>
              <a:t>prefix</a:t>
            </a:r>
            <a:r>
              <a:rPr lang="da-DK" baseline="0" dirty="0"/>
              <a:t> = </a:t>
            </a:r>
            <a:r>
              <a:rPr lang="da-DK" baseline="0" dirty="0" err="1"/>
              <a:t>space</a:t>
            </a:r>
            <a:r>
              <a:rPr lang="da-DK" baseline="0" dirty="0"/>
              <a:t> </a:t>
            </a:r>
            <a:r>
              <a:rPr lang="da-DK" baseline="0" dirty="0" err="1"/>
              <a:t>optimized</a:t>
            </a:r>
            <a:r>
              <a:rPr lang="da-DK" baseline="0" dirty="0"/>
              <a:t>; global/</a:t>
            </a:r>
            <a:r>
              <a:rPr lang="da-DK" baseline="0" dirty="0" err="1"/>
              <a:t>local</a:t>
            </a:r>
            <a:r>
              <a:rPr lang="da-DK" baseline="0" dirty="0"/>
              <a:t> = </a:t>
            </a:r>
            <a:r>
              <a:rPr lang="da-DK" baseline="0" dirty="0" err="1"/>
              <a:t>optimized</a:t>
            </a:r>
            <a:r>
              <a:rPr lang="da-DK" baseline="0" dirty="0"/>
              <a:t> for global/</a:t>
            </a:r>
            <a:r>
              <a:rPr lang="da-DK" baseline="0" dirty="0" err="1"/>
              <a:t>local</a:t>
            </a:r>
            <a:r>
              <a:rPr lang="da-DK" baseline="0" dirty="0"/>
              <a:t> </a:t>
            </a:r>
            <a:r>
              <a:rPr lang="da-DK" baseline="0" dirty="0" err="1"/>
              <a:t>queries</a:t>
            </a:r>
            <a:r>
              <a:rPr lang="da-DK" baseline="0" dirty="0"/>
              <a:t>)</a:t>
            </a:r>
          </a:p>
          <a:p>
            <a:r>
              <a:rPr lang="da-DK" baseline="0" dirty="0"/>
              <a:t>CH = </a:t>
            </a:r>
            <a:r>
              <a:rPr lang="da-DK" baseline="0" dirty="0" err="1"/>
              <a:t>Contraction</a:t>
            </a:r>
            <a:r>
              <a:rPr lang="da-DK" baseline="0" dirty="0"/>
              <a:t> </a:t>
            </a:r>
            <a:r>
              <a:rPr lang="da-DK" baseline="0" dirty="0" err="1"/>
              <a:t>Hierarchies</a:t>
            </a:r>
            <a:endParaRPr lang="da-DK" baseline="0" dirty="0"/>
          </a:p>
          <a:p>
            <a:r>
              <a:rPr lang="da-DK" baseline="0" dirty="0"/>
              <a:t>CHASE = </a:t>
            </a:r>
            <a:r>
              <a:rPr lang="da-DK" baseline="0" dirty="0" err="1"/>
              <a:t>Contraction</a:t>
            </a:r>
            <a:r>
              <a:rPr lang="da-DK" baseline="0" dirty="0"/>
              <a:t> </a:t>
            </a:r>
            <a:r>
              <a:rPr lang="da-DK" baseline="0" dirty="0" err="1"/>
              <a:t>Hierarchies</a:t>
            </a:r>
            <a:r>
              <a:rPr lang="da-DK" baseline="0" dirty="0"/>
              <a:t> + </a:t>
            </a:r>
            <a:r>
              <a:rPr lang="da-DK" baseline="0" dirty="0" err="1"/>
              <a:t>Arc</a:t>
            </a:r>
            <a:r>
              <a:rPr lang="da-DK" baseline="0" dirty="0"/>
              <a:t> flags</a:t>
            </a:r>
          </a:p>
          <a:p>
            <a:r>
              <a:rPr lang="da-DK" baseline="0" dirty="0"/>
              <a:t>HPML = High Performance </a:t>
            </a:r>
            <a:r>
              <a:rPr lang="da-DK" baseline="0" dirty="0" err="1"/>
              <a:t>Multi</a:t>
            </a:r>
            <a:r>
              <a:rPr lang="da-DK" baseline="0" dirty="0"/>
              <a:t> Level Routing </a:t>
            </a:r>
          </a:p>
          <a:p>
            <a:r>
              <a:rPr lang="da-DK" baseline="0" dirty="0"/>
              <a:t>TNR = Transit Node Routing (TNR+AF = Transit Node Routing + </a:t>
            </a:r>
            <a:r>
              <a:rPr lang="da-DK" baseline="0" dirty="0" err="1"/>
              <a:t>ArcFlags</a:t>
            </a:r>
            <a:r>
              <a:rPr lang="da-DK" baseline="0" dirty="0"/>
              <a:t> + </a:t>
            </a:r>
            <a:r>
              <a:rPr lang="da-DK" baseline="0" dirty="0" err="1"/>
              <a:t>Contraction</a:t>
            </a:r>
            <a:r>
              <a:rPr lang="da-DK" baseline="0" dirty="0"/>
              <a:t> </a:t>
            </a:r>
            <a:r>
              <a:rPr lang="da-DK" baseline="0" dirty="0" err="1"/>
              <a:t>Hierarchies</a:t>
            </a:r>
            <a:r>
              <a:rPr lang="da-DK" baseline="0" dirty="0"/>
              <a:t>)</a:t>
            </a:r>
          </a:p>
          <a:p>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61</a:t>
            </a:fld>
            <a:endParaRPr lang="da-DK"/>
          </a:p>
        </p:txBody>
      </p:sp>
    </p:spTree>
    <p:extLst>
      <p:ext uri="{BB962C8B-B14F-4D97-AF65-F5344CB8AC3E}">
        <p14:creationId xmlns:p14="http://schemas.microsoft.com/office/powerpoint/2010/main" val="1780964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for Perry:</a:t>
            </a:r>
          </a:p>
          <a:p>
            <a:pPr marL="228600" indent="-228600">
              <a:buAutoNum type="arabicPeriod"/>
            </a:pPr>
            <a:r>
              <a:rPr lang="en-US" baseline="0" dirty="0"/>
              <a:t>Bi-A*, consistent</a:t>
            </a:r>
          </a:p>
          <a:p>
            <a:pPr marL="228600" indent="-228600">
              <a:buAutoNum type="arabicPeriod"/>
            </a:pPr>
            <a:endParaRPr lang="en-US" baseline="0" dirty="0"/>
          </a:p>
          <a:p>
            <a:pPr marL="228600" indent="-228600">
              <a:buAutoNum type="arabicPeriod"/>
            </a:pPr>
            <a:r>
              <a:rPr lang="en-US" baseline="0" dirty="0"/>
              <a:t>Compute Reach ???  upper bounds, partial shortest path tree, penalties</a:t>
            </a:r>
          </a:p>
          <a:p>
            <a:pPr marL="228600" indent="-228600">
              <a:buAutoNum type="arabicPeriod"/>
            </a:pPr>
            <a:endParaRPr lang="en-US" baseline="0" dirty="0"/>
          </a:p>
          <a:p>
            <a:pPr marL="228600" indent="-228600">
              <a:buAutoNum type="arabicPeriod"/>
            </a:pPr>
            <a:r>
              <a:rPr lang="en-US" baseline="0" dirty="0"/>
              <a:t>HH : Node Reduction/ Edge reduction</a:t>
            </a:r>
          </a:p>
          <a:p>
            <a:pPr marL="228600" indent="-228600">
              <a:buAutoNum type="arabicPeriod"/>
            </a:pPr>
            <a:endParaRPr lang="en-US" baseline="0" dirty="0"/>
          </a:p>
          <a:p>
            <a:pPr marL="228600" indent="-228600">
              <a:buAutoNum type="arabicPeriod"/>
            </a:pPr>
            <a:r>
              <a:rPr lang="en-US" baseline="0" dirty="0"/>
              <a:t>CH, dynamic</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64</a:t>
            </a:fld>
            <a:endParaRPr lang="en-US"/>
          </a:p>
        </p:txBody>
      </p:sp>
    </p:spTree>
    <p:extLst>
      <p:ext uri="{BB962C8B-B14F-4D97-AF65-F5344CB8AC3E}">
        <p14:creationId xmlns:p14="http://schemas.microsoft.com/office/powerpoint/2010/main" val="58040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Washington DC -&gt; Los</a:t>
            </a:r>
            <a:r>
              <a:rPr lang="da-DK" baseline="0"/>
              <a:t> Angeles, h = spherical distance</a:t>
            </a:r>
            <a:endParaRPr lang="da-DK"/>
          </a:p>
        </p:txBody>
      </p:sp>
      <p:sp>
        <p:nvSpPr>
          <p:cNvPr id="4" name="Slide Number Placeholder 3"/>
          <p:cNvSpPr>
            <a:spLocks noGrp="1"/>
          </p:cNvSpPr>
          <p:nvPr>
            <p:ph type="sldNum" sz="quarter" idx="10"/>
          </p:nvPr>
        </p:nvSpPr>
        <p:spPr/>
        <p:txBody>
          <a:bodyPr/>
          <a:lstStyle/>
          <a:p>
            <a:fld id="{99ADDA5B-8906-42F5-AB5C-FD834D3DB7D0}" type="slidenum">
              <a:rPr lang="da-DK" smtClean="0"/>
              <a:t>14</a:t>
            </a:fld>
            <a:endParaRPr lang="da-DK"/>
          </a:p>
        </p:txBody>
      </p:sp>
    </p:spTree>
    <p:extLst>
      <p:ext uri="{BB962C8B-B14F-4D97-AF65-F5344CB8AC3E}">
        <p14:creationId xmlns:p14="http://schemas.microsoft.com/office/powerpoint/2010/main" val="131847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Space </a:t>
            </a:r>
            <a:r>
              <a:rPr lang="da-DK" dirty="0" err="1"/>
              <a:t>increases</a:t>
            </a:r>
            <a:r>
              <a:rPr lang="da-DK" baseline="0" dirty="0"/>
              <a:t> with </a:t>
            </a:r>
            <a:r>
              <a:rPr lang="da-DK" baseline="0" dirty="0" err="1"/>
              <a:t>number</a:t>
            </a:r>
            <a:r>
              <a:rPr lang="da-DK" baseline="0" dirty="0"/>
              <a:t> of landmarks !</a:t>
            </a:r>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15</a:t>
            </a:fld>
            <a:endParaRPr lang="da-DK"/>
          </a:p>
        </p:txBody>
      </p:sp>
    </p:spTree>
    <p:extLst>
      <p:ext uri="{BB962C8B-B14F-4D97-AF65-F5344CB8AC3E}">
        <p14:creationId xmlns:p14="http://schemas.microsoft.com/office/powerpoint/2010/main" val="18125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Space </a:t>
            </a:r>
            <a:r>
              <a:rPr lang="da-DK" dirty="0" err="1"/>
              <a:t>increases</a:t>
            </a:r>
            <a:r>
              <a:rPr lang="da-DK" baseline="0" dirty="0"/>
              <a:t> with </a:t>
            </a:r>
            <a:r>
              <a:rPr lang="da-DK" baseline="0" dirty="0" err="1"/>
              <a:t>number</a:t>
            </a:r>
            <a:r>
              <a:rPr lang="da-DK" baseline="0" dirty="0"/>
              <a:t> of landmarks !</a:t>
            </a:r>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18</a:t>
            </a:fld>
            <a:endParaRPr lang="da-DK"/>
          </a:p>
        </p:txBody>
      </p:sp>
    </p:spTree>
    <p:extLst>
      <p:ext uri="{BB962C8B-B14F-4D97-AF65-F5344CB8AC3E}">
        <p14:creationId xmlns:p14="http://schemas.microsoft.com/office/powerpoint/2010/main" val="186784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Werneck</a:t>
            </a:r>
            <a:r>
              <a:rPr lang="da-DK" dirty="0"/>
              <a:t> &amp; Goldberg</a:t>
            </a:r>
            <a:r>
              <a:rPr lang="da-DK" baseline="0" dirty="0"/>
              <a:t> </a:t>
            </a:r>
            <a:r>
              <a:rPr lang="da-DK" baseline="0" dirty="0" err="1"/>
              <a:t>were</a:t>
            </a:r>
            <a:r>
              <a:rPr lang="da-DK" baseline="0" dirty="0"/>
              <a:t> at </a:t>
            </a:r>
            <a:r>
              <a:rPr lang="da-DK" baseline="0" dirty="0" err="1"/>
              <a:t>MicroSoft</a:t>
            </a:r>
            <a:endParaRPr lang="da-DK" baseline="0" dirty="0"/>
          </a:p>
          <a:p>
            <a:endParaRPr lang="da-DK" baseline="0" dirty="0"/>
          </a:p>
          <a:p>
            <a:r>
              <a:rPr lang="da-DK" baseline="0" dirty="0"/>
              <a:t>Yellow &amp; Red = landmarks, Yellow = </a:t>
            </a:r>
            <a:r>
              <a:rPr lang="da-DK" baseline="0" dirty="0" err="1"/>
              <a:t>used</a:t>
            </a:r>
            <a:r>
              <a:rPr lang="da-DK" baseline="0" dirty="0"/>
              <a:t> landmarks </a:t>
            </a:r>
            <a:r>
              <a:rPr lang="da-DK" baseline="0" dirty="0" err="1"/>
              <a:t>during</a:t>
            </a:r>
            <a:r>
              <a:rPr lang="da-DK" baseline="0" dirty="0"/>
              <a:t> the </a:t>
            </a:r>
            <a:r>
              <a:rPr lang="da-DK" baseline="0" dirty="0" err="1"/>
              <a:t>bidirectional</a:t>
            </a:r>
            <a:r>
              <a:rPr lang="da-DK" baseline="0" dirty="0"/>
              <a:t> </a:t>
            </a:r>
            <a:r>
              <a:rPr lang="da-DK" baseline="0" dirty="0" err="1"/>
              <a:t>search</a:t>
            </a:r>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19</a:t>
            </a:fld>
            <a:endParaRPr lang="da-DK"/>
          </a:p>
        </p:txBody>
      </p:sp>
    </p:spTree>
    <p:extLst>
      <p:ext uri="{BB962C8B-B14F-4D97-AF65-F5344CB8AC3E}">
        <p14:creationId xmlns:p14="http://schemas.microsoft.com/office/powerpoint/2010/main" val="79806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23</a:t>
            </a:fld>
            <a:endParaRPr lang="en-US"/>
          </a:p>
        </p:txBody>
      </p:sp>
    </p:spTree>
    <p:extLst>
      <p:ext uri="{BB962C8B-B14F-4D97-AF65-F5344CB8AC3E}">
        <p14:creationId xmlns:p14="http://schemas.microsoft.com/office/powerpoint/2010/main" val="118344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on highways have</a:t>
            </a:r>
            <a:r>
              <a:rPr lang="en-US" baseline="0" dirty="0"/>
              <a:t> high reach</a:t>
            </a:r>
          </a:p>
          <a:p>
            <a:r>
              <a:rPr lang="en-US" baseline="0" dirty="0"/>
              <a:t>Vertices on local roads have low reach</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24</a:t>
            </a:fld>
            <a:endParaRPr lang="en-US"/>
          </a:p>
        </p:txBody>
      </p:sp>
    </p:spTree>
    <p:extLst>
      <p:ext uri="{BB962C8B-B14F-4D97-AF65-F5344CB8AC3E}">
        <p14:creationId xmlns:p14="http://schemas.microsoft.com/office/powerpoint/2010/main" val="17892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Previous</a:t>
            </a:r>
            <a:r>
              <a:rPr lang="da-DK" baseline="0" dirty="0"/>
              <a:t> </a:t>
            </a:r>
            <a:r>
              <a:rPr lang="da-DK" baseline="0" dirty="0" err="1"/>
              <a:t>examples</a:t>
            </a:r>
            <a:r>
              <a:rPr lang="da-DK" baseline="0" dirty="0"/>
              <a:t>: </a:t>
            </a:r>
            <a:r>
              <a:rPr lang="da-DK" baseline="0" dirty="0" err="1"/>
              <a:t>Colors</a:t>
            </a:r>
            <a:r>
              <a:rPr lang="da-DK" baseline="0" dirty="0"/>
              <a:t> </a:t>
            </a:r>
            <a:r>
              <a:rPr lang="da-DK" b="1" baseline="0" dirty="0"/>
              <a:t>did not </a:t>
            </a:r>
            <a:r>
              <a:rPr lang="da-DK" baseline="0" dirty="0" err="1"/>
              <a:t>illustrate</a:t>
            </a:r>
            <a:r>
              <a:rPr lang="da-DK" baseline="0" dirty="0"/>
              <a:t> </a:t>
            </a:r>
            <a:r>
              <a:rPr lang="da-DK" baseline="0" dirty="0" err="1"/>
              <a:t>visited</a:t>
            </a:r>
            <a:r>
              <a:rPr lang="da-DK" baseline="0" dirty="0"/>
              <a:t> </a:t>
            </a:r>
            <a:r>
              <a:rPr lang="da-DK" baseline="0" dirty="0" err="1"/>
              <a:t>edges</a:t>
            </a:r>
            <a:r>
              <a:rPr lang="da-DK" baseline="0" dirty="0"/>
              <a:t>, but </a:t>
            </a:r>
            <a:r>
              <a:rPr lang="da-DK" baseline="0" dirty="0" err="1"/>
              <a:t>vertices</a:t>
            </a:r>
            <a:r>
              <a:rPr lang="da-DK" baseline="0" dirty="0"/>
              <a:t> </a:t>
            </a:r>
            <a:r>
              <a:rPr lang="da-DK" baseline="0" dirty="0" err="1"/>
              <a:t>visited</a:t>
            </a:r>
            <a:r>
              <a:rPr lang="da-DK" baseline="0" dirty="0"/>
              <a:t> </a:t>
            </a:r>
            <a:r>
              <a:rPr lang="da-DK" baseline="0" dirty="0" err="1"/>
              <a:t>were</a:t>
            </a:r>
            <a:r>
              <a:rPr lang="da-DK" baseline="0" dirty="0"/>
              <a:t> </a:t>
            </a:r>
            <a:r>
              <a:rPr lang="da-DK" baseline="0" dirty="0" err="1"/>
              <a:t>very</a:t>
            </a:r>
            <a:r>
              <a:rPr lang="da-DK" baseline="0" dirty="0"/>
              <a:t> </a:t>
            </a:r>
            <a:r>
              <a:rPr lang="da-DK" baseline="0" dirty="0" err="1"/>
              <a:t>close</a:t>
            </a:r>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26</a:t>
            </a:fld>
            <a:endParaRPr lang="da-DK"/>
          </a:p>
        </p:txBody>
      </p:sp>
    </p:spTree>
    <p:extLst>
      <p:ext uri="{BB962C8B-B14F-4D97-AF65-F5344CB8AC3E}">
        <p14:creationId xmlns:p14="http://schemas.microsoft.com/office/powerpoint/2010/main" val="1386906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d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d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d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d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orp_cover.jpg"/>
          <p:cNvPicPr>
            <a:picLocks noChangeAspect="1"/>
          </p:cNvPicPr>
          <p:nvPr userDrawn="1"/>
        </p:nvPicPr>
        <p:blipFill>
          <a:blip r:embed="rId2"/>
          <a:stretch>
            <a:fillRect/>
          </a:stretch>
        </p:blipFill>
        <p:spPr>
          <a:xfrm>
            <a:off x="-73619" y="-47621"/>
            <a:ext cx="9364862" cy="7026858"/>
          </a:xfrm>
          <a:prstGeom prst="rect">
            <a:avLst/>
          </a:prstGeom>
        </p:spPr>
      </p:pic>
      <p:sp>
        <p:nvSpPr>
          <p:cNvPr id="2" name="Title 1"/>
          <p:cNvSpPr>
            <a:spLocks noGrp="1"/>
          </p:cNvSpPr>
          <p:nvPr>
            <p:ph type="ctrTitle"/>
          </p:nvPr>
        </p:nvSpPr>
        <p:spPr>
          <a:xfrm>
            <a:off x="456368" y="2130425"/>
            <a:ext cx="6187958" cy="1470025"/>
          </a:xfrm>
        </p:spPr>
        <p:txBody>
          <a:bodyPr anchor="b">
            <a:normAutofit/>
          </a:bodyPr>
          <a:lstStyle>
            <a:lvl1pPr algn="l">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56368" y="3600450"/>
            <a:ext cx="5663406" cy="1752600"/>
          </a:xfrm>
        </p:spPr>
        <p:txBody>
          <a:bodyPr anchor="t">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p:cNvSpPr>
            <a:spLocks noGrp="1"/>
          </p:cNvSpPr>
          <p:nvPr>
            <p:ph type="dt" sz="half" idx="10"/>
          </p:nvPr>
        </p:nvSpPr>
        <p:spPr/>
        <p:txBody>
          <a:bodyPr/>
          <a:lstStyle/>
          <a:p>
            <a:fld id="{69387182-C9BC-9448-B046-FB57BF1CEDAD}" type="datetime1">
              <a:rPr lang="en-US" smtClean="0"/>
              <a:pPr/>
              <a:t>12/11/18</a:t>
            </a:fld>
            <a:endParaRPr lang="en-US"/>
          </a:p>
        </p:txBody>
      </p:sp>
      <p:sp>
        <p:nvSpPr>
          <p:cNvPr id="9" name="Slide Number Placeholder 8"/>
          <p:cNvSpPr>
            <a:spLocks noGrp="1"/>
          </p:cNvSpPr>
          <p:nvPr>
            <p:ph type="sldNum" sz="quarter" idx="11"/>
          </p:nvPr>
        </p:nvSpPr>
        <p:spPr/>
        <p:txBody>
          <a:bodyPr/>
          <a:lstStyle/>
          <a:p>
            <a:fld id="{3F6033A4-AAEB-C843-9C5C-FB5D4458FC3F}" type="slidenum">
              <a:rPr lang="en-US" smtClean="0"/>
              <a:pPr/>
              <a:t>‹#›</a:t>
            </a:fld>
            <a:endParaRPr lang="en-US"/>
          </a:p>
        </p:txBody>
      </p:sp>
      <p:sp>
        <p:nvSpPr>
          <p:cNvPr id="10" name="Footer Placeholder 9"/>
          <p:cNvSpPr>
            <a:spLocks noGrp="1"/>
          </p:cNvSpPr>
          <p:nvPr>
            <p:ph type="ftr" sz="quarter" idx="12"/>
          </p:nvPr>
        </p:nvSpPr>
        <p:spPr/>
        <p:txBody>
          <a:bodyPr/>
          <a:lstStyle/>
          <a:p>
            <a:r>
              <a:rPr lang="en-US"/>
              <a:t>© 2012 Telenav, Proprietary and Confidential</a:t>
            </a:r>
          </a:p>
        </p:txBody>
      </p:sp>
      <p:pic>
        <p:nvPicPr>
          <p:cNvPr id="12" name="Picture 11" descr="telenav_rgb_k.eps"/>
          <p:cNvPicPr>
            <a:picLocks noChangeAspect="1"/>
          </p:cNvPicPr>
          <p:nvPr userDrawn="1"/>
        </p:nvPicPr>
        <p:blipFill>
          <a:blip r:embed="rId3"/>
          <a:stretch>
            <a:fillRect/>
          </a:stretch>
        </p:blipFill>
        <p:spPr>
          <a:xfrm>
            <a:off x="585210" y="515324"/>
            <a:ext cx="2178050" cy="355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0F8BE0-BC75-2C4D-A364-C42CD14DC1BF}"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882866-A52F-CE43-A86A-3064D605D3E7}"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03300"/>
            <a:ext cx="4038600" cy="51228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03300"/>
            <a:ext cx="4038600" cy="51228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12/11/18</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12/11/18</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6497"/>
            <a:ext cx="8597899" cy="705704"/>
          </a:xfrm>
        </p:spPr>
        <p:txBody>
          <a:bodyPr anchor="t">
            <a:normAutofit/>
          </a:bodyPr>
          <a:lstStyle>
            <a:lvl1pPr algn="l">
              <a:defRPr sz="32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6D1B24C4-6FE1-3947-A033-6F169257F575}"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11" name="Picture 10" descr="logo_3.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8700"/>
            <a:ext cx="4038600" cy="50974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28700"/>
            <a:ext cx="4038600" cy="50974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12/11/18</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017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41474"/>
            <a:ext cx="4040188"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017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41474"/>
            <a:ext cx="4041775"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561548-E8FD-A746-8A37-72195C907B97}" type="datetime1">
              <a:rPr lang="en-US" smtClean="0"/>
              <a:pPr/>
              <a:t>12/11/18</a:t>
            </a:fld>
            <a:endParaRPr lang="en-US"/>
          </a:p>
        </p:txBody>
      </p:sp>
      <p:sp>
        <p:nvSpPr>
          <p:cNvPr id="8" name="Footer Placeholder 7"/>
          <p:cNvSpPr>
            <a:spLocks noGrp="1"/>
          </p:cNvSpPr>
          <p:nvPr>
            <p:ph type="ftr" sz="quarter" idx="11"/>
          </p:nvPr>
        </p:nvSpPr>
        <p:spPr/>
        <p:txBody>
          <a:bodyPr/>
          <a:lstStyle/>
          <a:p>
            <a:r>
              <a:rPr lang="en-US"/>
              <a:t>© 2012 Telenav, Proprietary and Confidential</a:t>
            </a:r>
          </a:p>
        </p:txBody>
      </p:sp>
      <p:sp>
        <p:nvSpPr>
          <p:cNvPr id="9" name="Slide Number Placeholder 8"/>
          <p:cNvSpPr>
            <a:spLocks noGrp="1"/>
          </p:cNvSpPr>
          <p:nvPr>
            <p:ph type="sldNum" sz="quarter" idx="12"/>
          </p:nvPr>
        </p:nvSpPr>
        <p:spPr/>
        <p:txBody>
          <a:bodyPr/>
          <a:lstStyle/>
          <a:p>
            <a:fld id="{3F6033A4-AAEB-C843-9C5C-FB5D4458FC3F}" type="slidenum">
              <a:rPr lang="en-US" smtClean="0"/>
              <a:pPr/>
              <a:t>‹#›</a:t>
            </a:fld>
            <a:endParaRPr lang="en-US"/>
          </a:p>
        </p:txBody>
      </p:sp>
      <p:pic>
        <p:nvPicPr>
          <p:cNvPr id="10" name="Picture 9"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12/11/18</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12/11/18</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5" name="Picture 4"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597900" cy="61436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079500"/>
            <a:ext cx="8597900" cy="5046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4052" y="6356350"/>
            <a:ext cx="724269"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5C11BC-FBF2-EF43-ABB1-4D3A54155E26}" type="datetime1">
              <a:rPr lang="en-US" smtClean="0"/>
              <a:pPr/>
              <a:t>12/11/18</a:t>
            </a:fld>
            <a:endParaRPr lang="en-US" dirty="0"/>
          </a:p>
        </p:txBody>
      </p:sp>
      <p:sp>
        <p:nvSpPr>
          <p:cNvPr id="5" name="Footer Placeholder 4"/>
          <p:cNvSpPr>
            <a:spLocks noGrp="1"/>
          </p:cNvSpPr>
          <p:nvPr>
            <p:ph type="ftr" sz="quarter" idx="3"/>
          </p:nvPr>
        </p:nvSpPr>
        <p:spPr>
          <a:xfrm>
            <a:off x="6135948" y="6356350"/>
            <a:ext cx="2107411" cy="365125"/>
          </a:xfrm>
          <a:prstGeom prst="rect">
            <a:avLst/>
          </a:prstGeom>
        </p:spPr>
        <p:txBody>
          <a:bodyPr vert="horz" lIns="91440" tIns="45720" rIns="91440" bIns="45720" rtlCol="0" anchor="ctr"/>
          <a:lstStyle>
            <a:lvl1pPr algn="ctr">
              <a:defRPr sz="800">
                <a:solidFill>
                  <a:schemeClr val="tx1">
                    <a:tint val="75000"/>
                  </a:schemeClr>
                </a:solidFill>
              </a:defRPr>
            </a:lvl1pPr>
          </a:lstStyle>
          <a:p>
            <a:pPr algn="l"/>
            <a:r>
              <a:rPr lang="en-US"/>
              <a:t>© 2012 Telenav, Proprietary and Confidential</a:t>
            </a:r>
            <a:endParaRPr lang="en-US" dirty="0"/>
          </a:p>
        </p:txBody>
      </p:sp>
      <p:sp>
        <p:nvSpPr>
          <p:cNvPr id="6" name="Slide Number Placeholder 5"/>
          <p:cNvSpPr>
            <a:spLocks noGrp="1"/>
          </p:cNvSpPr>
          <p:nvPr>
            <p:ph type="sldNum" sz="quarter" idx="4"/>
          </p:nvPr>
        </p:nvSpPr>
        <p:spPr>
          <a:xfrm>
            <a:off x="8659902" y="6356350"/>
            <a:ext cx="395197"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F6033A4-AAEB-C843-9C5C-FB5D4458FC3F}" type="slidenum">
              <a:rPr lang="en-US" smtClean="0"/>
              <a:pPr/>
              <a:t>‹#›</a:t>
            </a:fld>
            <a:endParaRPr lang="en-US" dirty="0"/>
          </a:p>
        </p:txBody>
      </p:sp>
      <p:sp>
        <p:nvSpPr>
          <p:cNvPr id="8" name="Rectangle 7"/>
          <p:cNvSpPr/>
          <p:nvPr userDrawn="1"/>
        </p:nvSpPr>
        <p:spPr>
          <a:xfrm>
            <a:off x="0" y="0"/>
            <a:ext cx="9144000" cy="101600"/>
          </a:xfrm>
          <a:prstGeom prst="rect">
            <a:avLst/>
          </a:prstGeom>
          <a:solidFill>
            <a:srgbClr val="FFD200"/>
          </a:solidFill>
          <a:ln w="9525" cap="flat" cmpd="sng" algn="ctr">
            <a:solidFill>
              <a:srgbClr val="FFD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ysClr val="window" lastClr="FFFFFF"/>
              </a:solidFill>
              <a:effectLst/>
              <a:uLnTx/>
              <a:uFillTx/>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0" r:id="rId4"/>
    <p:sldLayoutId id="2147483652" r:id="rId5"/>
    <p:sldLayoutId id="2147483661" r:id="rId6"/>
    <p:sldLayoutId id="2147483653" r:id="rId7"/>
    <p:sldLayoutId id="2147483654" r:id="rId8"/>
    <p:sldLayoutId id="2147483655" r:id="rId9"/>
    <p:sldLayoutId id="2147483656" r:id="rId10"/>
    <p:sldLayoutId id="2147483657" r:id="rId11"/>
    <p:sldLayoutId id="2147483662" r:id="rId12"/>
    <p:sldLayoutId id="2147483663" r:id="rId13"/>
    <p:sldLayoutId id="2147483664" r:id="rId14"/>
    <p:sldLayoutId id="2147483665" r:id="rId15"/>
    <p:sldLayoutId id="2147483666" r:id="rId16"/>
    <p:sldLayoutId id="2147483667" r:id="rId17"/>
  </p:sldLayoutIdLst>
  <p:hf hdr="0"/>
  <p:txStyles>
    <p:titleStyle>
      <a:lvl1pPr algn="l" defTabSz="457200" rtl="0" eaLnBrk="1" latinLnBrk="0" hangingPunct="1">
        <a:spcBef>
          <a:spcPct val="0"/>
        </a:spcBef>
        <a:buNone/>
        <a:defRPr sz="3200" b="1" kern="1200" cap="all">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Route Preprocessing Algorithm</a:t>
            </a:r>
          </a:p>
        </p:txBody>
      </p:sp>
      <p:sp>
        <p:nvSpPr>
          <p:cNvPr id="3" name="Subtitle 2"/>
          <p:cNvSpPr>
            <a:spLocks noGrp="1"/>
          </p:cNvSpPr>
          <p:nvPr>
            <p:ph type="subTitle" idx="1"/>
          </p:nvPr>
        </p:nvSpPr>
        <p:spPr>
          <a:xfrm>
            <a:off x="5823857" y="5142138"/>
            <a:ext cx="2644734" cy="421821"/>
          </a:xfrm>
        </p:spPr>
        <p:txBody>
          <a:bodyPr>
            <a:normAutofit/>
          </a:bodyPr>
          <a:lstStyle/>
          <a:p>
            <a:r>
              <a:rPr lang="en-US" dirty="0"/>
              <a:t>Xun Liu   	11-27-2017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Frist meet, stop()?</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70768"/>
            <a:ext cx="6032500" cy="10160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2392362"/>
            <a:ext cx="6159500" cy="16129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0" y="3590130"/>
            <a:ext cx="7048500" cy="195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 y="5545930"/>
            <a:ext cx="4064000" cy="444500"/>
          </a:xfrm>
          <a:prstGeom prst="rect">
            <a:avLst/>
          </a:prstGeom>
        </p:spPr>
      </p:pic>
    </p:spTree>
    <p:extLst>
      <p:ext uri="{BB962C8B-B14F-4D97-AF65-F5344CB8AC3E}">
        <p14:creationId xmlns:p14="http://schemas.microsoft.com/office/powerpoint/2010/main" val="80196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11</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solidFill>
                  <a:srgbClr val="FF0000"/>
                </a:solidFill>
              </a:rPr>
              <a:t>Goal directed technical</a:t>
            </a:r>
          </a:p>
          <a:p>
            <a:pPr lvl="0"/>
            <a:r>
              <a:rPr lang="en-US" dirty="0"/>
              <a:t>Hierarchical technical</a:t>
            </a:r>
          </a:p>
          <a:p>
            <a:pPr lvl="0"/>
            <a:r>
              <a:rPr lang="en-US" dirty="0"/>
              <a:t>Bounded hop technical</a:t>
            </a:r>
          </a:p>
          <a:p>
            <a:pPr lvl="0"/>
            <a:r>
              <a:rPr lang="en-US" dirty="0"/>
              <a:t>Q&amp;A</a:t>
            </a:r>
          </a:p>
          <a:p>
            <a:pPr lvl="0"/>
            <a:endParaRPr lang="en-US" dirty="0"/>
          </a:p>
        </p:txBody>
      </p:sp>
    </p:spTree>
    <p:extLst>
      <p:ext uri="{BB962C8B-B14F-4D97-AF65-F5344CB8AC3E}">
        <p14:creationId xmlns:p14="http://schemas.microsoft.com/office/powerpoint/2010/main" val="175858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24744"/>
            <a:ext cx="8856984" cy="5733256"/>
          </a:xfrm>
        </p:spPr>
        <p:txBody>
          <a:bodyPr>
            <a:normAutofit fontScale="92500" lnSpcReduction="10000"/>
          </a:bodyPr>
          <a:lstStyle/>
          <a:p>
            <a:pPr marL="0" indent="0">
              <a:buNone/>
            </a:pPr>
            <a:r>
              <a:rPr lang="da-DK" sz="2800" dirty="0"/>
              <a:t>Input: </a:t>
            </a:r>
            <a:r>
              <a:rPr lang="da-DK" sz="2800" dirty="0" err="1"/>
              <a:t>Weighted</a:t>
            </a:r>
            <a:r>
              <a:rPr lang="da-DK" sz="2800" dirty="0"/>
              <a:t> </a:t>
            </a:r>
            <a:r>
              <a:rPr lang="da-DK" sz="2800" dirty="0" err="1"/>
              <a:t>graph</a:t>
            </a:r>
            <a:r>
              <a:rPr lang="da-DK" sz="2800" dirty="0"/>
              <a:t> </a:t>
            </a:r>
            <a:r>
              <a:rPr lang="da-DK" sz="2800" i="1" dirty="0">
                <a:solidFill>
                  <a:srgbClr val="FF0000"/>
                </a:solidFill>
              </a:rPr>
              <a:t>G</a:t>
            </a:r>
            <a:r>
              <a:rPr lang="da-DK" sz="2800" dirty="0"/>
              <a:t> with non-negative </a:t>
            </a:r>
            <a:r>
              <a:rPr lang="da-DK" sz="2800" dirty="0" err="1"/>
              <a:t>edges</a:t>
            </a:r>
            <a:endParaRPr lang="da-DK" sz="2800" dirty="0"/>
          </a:p>
          <a:p>
            <a:pPr marL="0" indent="0">
              <a:buNone/>
            </a:pPr>
            <a:r>
              <a:rPr lang="da-DK" sz="2800" dirty="0"/>
              <a:t>Query(</a:t>
            </a:r>
            <a:r>
              <a:rPr lang="da-DK" sz="2800" i="1" dirty="0" err="1"/>
              <a:t>s</a:t>
            </a:r>
            <a:r>
              <a:rPr lang="da-DK" sz="2800" dirty="0" err="1"/>
              <a:t>,</a:t>
            </a:r>
            <a:r>
              <a:rPr lang="da-DK" sz="2800" i="1" dirty="0" err="1"/>
              <a:t>t</a:t>
            </a:r>
            <a:r>
              <a:rPr lang="da-DK" sz="2800" dirty="0"/>
              <a:t>): </a:t>
            </a:r>
            <a:r>
              <a:rPr lang="da-DK" sz="2800" dirty="0" err="1"/>
              <a:t>Shortest</a:t>
            </a:r>
            <a:r>
              <a:rPr lang="da-DK" sz="2800" dirty="0"/>
              <a:t> route </a:t>
            </a:r>
            <a:r>
              <a:rPr lang="da-DK" sz="2800" dirty="0" err="1"/>
              <a:t>queries</a:t>
            </a:r>
            <a:endParaRPr lang="da-DK" sz="2800" dirty="0"/>
          </a:p>
          <a:p>
            <a:pPr marL="0" indent="0">
              <a:buNone/>
            </a:pPr>
            <a:endParaRPr lang="da-DK" sz="2400" dirty="0"/>
          </a:p>
          <a:p>
            <a:pPr marL="0" indent="0">
              <a:spcBef>
                <a:spcPts val="600"/>
              </a:spcBef>
              <a:spcAft>
                <a:spcPts val="1200"/>
              </a:spcAft>
              <a:buNone/>
            </a:pPr>
            <a:r>
              <a:rPr lang="da-DK" sz="2400" b="1" dirty="0"/>
              <a:t>Idea</a:t>
            </a:r>
            <a:r>
              <a:rPr lang="da-DK" sz="2400" dirty="0"/>
              <a:t>	Let </a:t>
            </a:r>
            <a:r>
              <a:rPr lang="da-DK" sz="2400" i="1" dirty="0">
                <a:solidFill>
                  <a:schemeClr val="accent1"/>
                </a:solidFill>
              </a:rPr>
              <a:t>h</a:t>
            </a:r>
            <a:r>
              <a:rPr lang="da-DK" sz="2400" dirty="0">
                <a:solidFill>
                  <a:schemeClr val="accent1"/>
                </a:solidFill>
              </a:rPr>
              <a:t>(</a:t>
            </a:r>
            <a:r>
              <a:rPr lang="da-DK" sz="2400" i="1" dirty="0">
                <a:solidFill>
                  <a:schemeClr val="accent1"/>
                </a:solidFill>
              </a:rPr>
              <a:t>v</a:t>
            </a:r>
            <a:r>
              <a:rPr lang="da-DK" sz="2400" dirty="0">
                <a:solidFill>
                  <a:schemeClr val="accent1"/>
                </a:solidFill>
              </a:rPr>
              <a:t>)</a:t>
            </a:r>
            <a:r>
              <a:rPr lang="da-DK" sz="2400" dirty="0"/>
              <a:t> </a:t>
            </a:r>
            <a:r>
              <a:rPr lang="da-DK" sz="2400" dirty="0" err="1"/>
              <a:t>be</a:t>
            </a:r>
            <a:r>
              <a:rPr lang="da-DK" sz="2400" dirty="0"/>
              <a:t> ”</a:t>
            </a:r>
            <a:r>
              <a:rPr lang="da-DK" sz="2400" dirty="0" err="1"/>
              <a:t>heights</a:t>
            </a:r>
            <a:r>
              <a:rPr lang="da-DK" sz="2400" dirty="0"/>
              <a:t>” &amp; </a:t>
            </a:r>
            <a:r>
              <a:rPr lang="da-DK" sz="2400" dirty="0" err="1"/>
              <a:t>define</a:t>
            </a:r>
            <a:r>
              <a:rPr lang="da-DK" sz="2400" dirty="0"/>
              <a:t> </a:t>
            </a:r>
            <a:r>
              <a:rPr lang="da-DK" sz="2400" i="1" dirty="0">
                <a:solidFill>
                  <a:srgbClr val="00B050"/>
                </a:solidFill>
              </a:rPr>
              <a:t>w</a:t>
            </a:r>
            <a:r>
              <a:rPr lang="da-DK" sz="2400" dirty="0">
                <a:solidFill>
                  <a:srgbClr val="00B050"/>
                </a:solidFill>
              </a:rPr>
              <a:t>’(</a:t>
            </a:r>
            <a:r>
              <a:rPr lang="da-DK" sz="2400" i="1" dirty="0" err="1">
                <a:solidFill>
                  <a:srgbClr val="00B050"/>
                </a:solidFill>
              </a:rPr>
              <a:t>u</a:t>
            </a:r>
            <a:r>
              <a:rPr lang="da-DK" sz="2400" dirty="0" err="1">
                <a:solidFill>
                  <a:srgbClr val="00B050"/>
                </a:solidFill>
              </a:rPr>
              <a:t>,</a:t>
            </a:r>
            <a:r>
              <a:rPr lang="da-DK" sz="2400" i="1" dirty="0" err="1">
                <a:solidFill>
                  <a:srgbClr val="00B050"/>
                </a:solidFill>
              </a:rPr>
              <a:t>v</a:t>
            </a:r>
            <a:r>
              <a:rPr lang="da-DK" sz="2400" dirty="0">
                <a:solidFill>
                  <a:srgbClr val="00B050"/>
                </a:solidFill>
              </a:rPr>
              <a:t>) </a:t>
            </a:r>
            <a:r>
              <a:rPr lang="da-DK" sz="2400" dirty="0"/>
              <a:t>= </a:t>
            </a:r>
            <a:r>
              <a:rPr lang="da-DK" sz="2400" i="1" dirty="0">
                <a:solidFill>
                  <a:srgbClr val="FF0000"/>
                </a:solidFill>
              </a:rPr>
              <a:t>w</a:t>
            </a:r>
            <a:r>
              <a:rPr lang="da-DK" sz="2400" dirty="0">
                <a:solidFill>
                  <a:srgbClr val="FF0000"/>
                </a:solidFill>
              </a:rPr>
              <a:t>(</a:t>
            </a:r>
            <a:r>
              <a:rPr lang="da-DK" sz="2400" i="1" dirty="0" err="1">
                <a:solidFill>
                  <a:srgbClr val="FF0000"/>
                </a:solidFill>
              </a:rPr>
              <a:t>u</a:t>
            </a:r>
            <a:r>
              <a:rPr lang="da-DK" sz="2400" dirty="0" err="1">
                <a:solidFill>
                  <a:srgbClr val="FF0000"/>
                </a:solidFill>
              </a:rPr>
              <a:t>,</a:t>
            </a:r>
            <a:r>
              <a:rPr lang="da-DK" sz="2400" i="1" dirty="0" err="1">
                <a:solidFill>
                  <a:srgbClr val="FF0000"/>
                </a:solidFill>
              </a:rPr>
              <a:t>v</a:t>
            </a:r>
            <a:r>
              <a:rPr lang="da-DK" sz="2400" dirty="0">
                <a:solidFill>
                  <a:srgbClr val="FF0000"/>
                </a:solidFill>
              </a:rPr>
              <a:t>)</a:t>
            </a:r>
            <a:r>
              <a:rPr lang="da-DK" sz="2400" dirty="0"/>
              <a:t> + </a:t>
            </a:r>
            <a:r>
              <a:rPr lang="da-DK" sz="2400" i="1" dirty="0">
                <a:solidFill>
                  <a:schemeClr val="accent1"/>
                </a:solidFill>
              </a:rPr>
              <a:t>h</a:t>
            </a:r>
            <a:r>
              <a:rPr lang="da-DK" sz="2400" dirty="0">
                <a:solidFill>
                  <a:schemeClr val="accent1"/>
                </a:solidFill>
              </a:rPr>
              <a:t>(</a:t>
            </a:r>
            <a:r>
              <a:rPr lang="da-DK" sz="2400" i="1" dirty="0">
                <a:solidFill>
                  <a:schemeClr val="accent1"/>
                </a:solidFill>
              </a:rPr>
              <a:t>v</a:t>
            </a:r>
            <a:r>
              <a:rPr lang="da-DK" sz="2400" dirty="0">
                <a:solidFill>
                  <a:schemeClr val="accent1"/>
                </a:solidFill>
              </a:rPr>
              <a:t>) </a:t>
            </a:r>
            <a:r>
              <a:rPr lang="da-DK" sz="2400" dirty="0"/>
              <a:t>- </a:t>
            </a:r>
            <a:r>
              <a:rPr lang="da-DK" sz="2400" i="1" dirty="0">
                <a:solidFill>
                  <a:schemeClr val="accent1"/>
                </a:solidFill>
              </a:rPr>
              <a:t>h</a:t>
            </a:r>
            <a:r>
              <a:rPr lang="da-DK" sz="2400" dirty="0">
                <a:solidFill>
                  <a:schemeClr val="accent1"/>
                </a:solidFill>
              </a:rPr>
              <a:t>(</a:t>
            </a:r>
            <a:r>
              <a:rPr lang="da-DK" sz="2400" i="1" dirty="0">
                <a:solidFill>
                  <a:schemeClr val="accent1"/>
                </a:solidFill>
              </a:rPr>
              <a:t>u</a:t>
            </a:r>
            <a:r>
              <a:rPr lang="da-DK" sz="2400" dirty="0">
                <a:solidFill>
                  <a:schemeClr val="accent1"/>
                </a:solidFill>
              </a:rPr>
              <a:t>)</a:t>
            </a:r>
            <a:endParaRPr lang="da-DK" sz="2400" dirty="0"/>
          </a:p>
          <a:p>
            <a:pPr marL="0" indent="0">
              <a:spcBef>
                <a:spcPts val="600"/>
              </a:spcBef>
              <a:spcAft>
                <a:spcPts val="1200"/>
              </a:spcAft>
              <a:buNone/>
            </a:pPr>
            <a:r>
              <a:rPr lang="da-DK" sz="2400" b="1" dirty="0" err="1"/>
              <a:t>Fact</a:t>
            </a:r>
            <a:r>
              <a:rPr lang="da-DK" sz="2400" dirty="0"/>
              <a:t>	</a:t>
            </a:r>
            <a:r>
              <a:rPr lang="da-DK" sz="2400" i="1" dirty="0">
                <a:solidFill>
                  <a:srgbClr val="00B050"/>
                </a:solidFill>
              </a:rPr>
              <a:t>w</a:t>
            </a:r>
            <a:r>
              <a:rPr lang="da-DK" sz="2400" dirty="0">
                <a:solidFill>
                  <a:srgbClr val="00B050"/>
                </a:solidFill>
              </a:rPr>
              <a:t>’(</a:t>
            </a:r>
            <a:r>
              <a:rPr lang="da-DK" sz="2400" i="1" dirty="0">
                <a:solidFill>
                  <a:srgbClr val="00B050"/>
                </a:solidFill>
              </a:rPr>
              <a:t>s</a:t>
            </a:r>
            <a:r>
              <a:rPr lang="da-DK" sz="2400" dirty="0">
                <a:solidFill>
                  <a:srgbClr val="00B050"/>
                </a:solidFill>
              </a:rPr>
              <a:t>→</a:t>
            </a:r>
            <a:r>
              <a:rPr lang="da-DK" sz="2400" i="1" dirty="0">
                <a:solidFill>
                  <a:srgbClr val="00B050"/>
                </a:solidFill>
              </a:rPr>
              <a:t>v</a:t>
            </a:r>
            <a:r>
              <a:rPr lang="da-DK" sz="2400" baseline="-25000" dirty="0">
                <a:solidFill>
                  <a:srgbClr val="00B050"/>
                </a:solidFill>
              </a:rPr>
              <a:t>1</a:t>
            </a:r>
            <a:r>
              <a:rPr lang="da-DK" sz="2400" dirty="0">
                <a:solidFill>
                  <a:srgbClr val="00B050"/>
                </a:solidFill>
                <a:sym typeface="Symbol"/>
              </a:rPr>
              <a:t></a:t>
            </a:r>
            <a:r>
              <a:rPr lang="da-DK" sz="2400" i="1" dirty="0" err="1">
                <a:solidFill>
                  <a:srgbClr val="00B050"/>
                </a:solidFill>
              </a:rPr>
              <a:t>v</a:t>
            </a:r>
            <a:r>
              <a:rPr lang="da-DK" sz="2400" i="1" baseline="-25000" dirty="0" err="1">
                <a:solidFill>
                  <a:srgbClr val="00B050"/>
                </a:solidFill>
              </a:rPr>
              <a:t>k</a:t>
            </a:r>
            <a:r>
              <a:rPr lang="da-DK" sz="2400" dirty="0" err="1">
                <a:solidFill>
                  <a:srgbClr val="00B050"/>
                </a:solidFill>
              </a:rPr>
              <a:t>→</a:t>
            </a:r>
            <a:r>
              <a:rPr lang="da-DK" sz="2400" i="1" dirty="0" err="1">
                <a:solidFill>
                  <a:srgbClr val="00B050"/>
                </a:solidFill>
              </a:rPr>
              <a:t>t</a:t>
            </a:r>
            <a:r>
              <a:rPr lang="da-DK" sz="2400" dirty="0">
                <a:solidFill>
                  <a:srgbClr val="00B050"/>
                </a:solidFill>
              </a:rPr>
              <a:t>)</a:t>
            </a:r>
            <a:r>
              <a:rPr lang="da-DK" sz="2400" dirty="0"/>
              <a:t> =</a:t>
            </a:r>
            <a:r>
              <a:rPr lang="da-DK" sz="2400" dirty="0">
                <a:solidFill>
                  <a:srgbClr val="FF0000"/>
                </a:solidFill>
              </a:rPr>
              <a:t> </a:t>
            </a:r>
            <a:r>
              <a:rPr lang="da-DK" sz="2400" i="1" dirty="0">
                <a:solidFill>
                  <a:srgbClr val="FF0000"/>
                </a:solidFill>
              </a:rPr>
              <a:t>w</a:t>
            </a:r>
            <a:r>
              <a:rPr lang="da-DK" sz="2400" dirty="0">
                <a:solidFill>
                  <a:srgbClr val="FF0000"/>
                </a:solidFill>
              </a:rPr>
              <a:t>(</a:t>
            </a:r>
            <a:r>
              <a:rPr lang="da-DK" sz="2400" i="1" dirty="0">
                <a:solidFill>
                  <a:srgbClr val="FF0000"/>
                </a:solidFill>
              </a:rPr>
              <a:t>s</a:t>
            </a:r>
            <a:r>
              <a:rPr lang="da-DK" sz="2400" dirty="0">
                <a:solidFill>
                  <a:srgbClr val="FF0000"/>
                </a:solidFill>
              </a:rPr>
              <a:t>→</a:t>
            </a:r>
            <a:r>
              <a:rPr lang="da-DK" sz="2400" i="1" dirty="0">
                <a:solidFill>
                  <a:srgbClr val="FF0000"/>
                </a:solidFill>
              </a:rPr>
              <a:t>v</a:t>
            </a:r>
            <a:r>
              <a:rPr lang="da-DK" sz="2400" baseline="-25000" dirty="0">
                <a:solidFill>
                  <a:srgbClr val="FF0000"/>
                </a:solidFill>
              </a:rPr>
              <a:t>1</a:t>
            </a:r>
            <a:r>
              <a:rPr lang="da-DK" sz="2400" dirty="0">
                <a:solidFill>
                  <a:srgbClr val="FF0000"/>
                </a:solidFill>
                <a:sym typeface="Symbol"/>
              </a:rPr>
              <a:t></a:t>
            </a:r>
            <a:r>
              <a:rPr lang="da-DK" sz="2400" i="1" dirty="0" err="1">
                <a:solidFill>
                  <a:srgbClr val="FF0000"/>
                </a:solidFill>
              </a:rPr>
              <a:t>v</a:t>
            </a:r>
            <a:r>
              <a:rPr lang="da-DK" sz="2400" i="1" baseline="-25000" dirty="0" err="1">
                <a:solidFill>
                  <a:srgbClr val="FF0000"/>
                </a:solidFill>
              </a:rPr>
              <a:t>k</a:t>
            </a:r>
            <a:r>
              <a:rPr lang="da-DK" sz="2400" dirty="0" err="1">
                <a:solidFill>
                  <a:srgbClr val="FF0000"/>
                </a:solidFill>
              </a:rPr>
              <a:t>→</a:t>
            </a:r>
            <a:r>
              <a:rPr lang="da-DK" sz="2400" i="1" dirty="0" err="1">
                <a:solidFill>
                  <a:srgbClr val="FF0000"/>
                </a:solidFill>
              </a:rPr>
              <a:t>t</a:t>
            </a:r>
            <a:r>
              <a:rPr lang="da-DK" sz="2400" dirty="0">
                <a:solidFill>
                  <a:srgbClr val="FF0000"/>
                </a:solidFill>
              </a:rPr>
              <a:t>)</a:t>
            </a:r>
            <a:r>
              <a:rPr lang="da-DK" sz="2400" dirty="0"/>
              <a:t> + </a:t>
            </a:r>
            <a:r>
              <a:rPr lang="da-DK" sz="2400" i="1" dirty="0">
                <a:solidFill>
                  <a:schemeClr val="accent1"/>
                </a:solidFill>
              </a:rPr>
              <a:t>h</a:t>
            </a:r>
            <a:r>
              <a:rPr lang="da-DK" sz="2400" dirty="0">
                <a:solidFill>
                  <a:schemeClr val="accent1"/>
                </a:solidFill>
              </a:rPr>
              <a:t>(</a:t>
            </a:r>
            <a:r>
              <a:rPr lang="da-DK" sz="2400" i="1" dirty="0">
                <a:solidFill>
                  <a:schemeClr val="accent1"/>
                </a:solidFill>
              </a:rPr>
              <a:t>t</a:t>
            </a:r>
            <a:r>
              <a:rPr lang="da-DK" sz="2400" dirty="0">
                <a:solidFill>
                  <a:schemeClr val="accent1"/>
                </a:solidFill>
              </a:rPr>
              <a:t>) </a:t>
            </a:r>
            <a:r>
              <a:rPr lang="da-DK" sz="2400" dirty="0"/>
              <a:t>- </a:t>
            </a:r>
            <a:r>
              <a:rPr lang="da-DK" sz="2400" i="1" dirty="0">
                <a:solidFill>
                  <a:schemeClr val="accent1"/>
                </a:solidFill>
              </a:rPr>
              <a:t>h</a:t>
            </a:r>
            <a:r>
              <a:rPr lang="da-DK" sz="2400" dirty="0">
                <a:solidFill>
                  <a:schemeClr val="accent1"/>
                </a:solidFill>
              </a:rPr>
              <a:t>(</a:t>
            </a:r>
            <a:r>
              <a:rPr lang="da-DK" sz="2400" i="1" dirty="0">
                <a:solidFill>
                  <a:schemeClr val="accent1"/>
                </a:solidFill>
              </a:rPr>
              <a:t>s</a:t>
            </a:r>
            <a:r>
              <a:rPr lang="da-DK" sz="2400" dirty="0">
                <a:solidFill>
                  <a:schemeClr val="accent1"/>
                </a:solidFill>
              </a:rPr>
              <a:t>)</a:t>
            </a:r>
            <a:br>
              <a:rPr lang="da-DK" sz="2400" dirty="0">
                <a:solidFill>
                  <a:schemeClr val="accent1"/>
                </a:solidFill>
              </a:rPr>
            </a:br>
            <a:r>
              <a:rPr lang="da-DK" sz="2400" dirty="0"/>
              <a:t> 	</a:t>
            </a:r>
            <a:r>
              <a:rPr lang="da-DK" sz="2400" dirty="0">
                <a:sym typeface="Symbol"/>
              </a:rPr>
              <a:t> </a:t>
            </a:r>
            <a:r>
              <a:rPr lang="da-DK" sz="2400" i="1" dirty="0">
                <a:solidFill>
                  <a:srgbClr val="FF0000"/>
                </a:solidFill>
                <a:sym typeface="Symbol"/>
              </a:rPr>
              <a:t>G</a:t>
            </a:r>
            <a:r>
              <a:rPr lang="da-DK" sz="2400" dirty="0">
                <a:sym typeface="Symbol"/>
              </a:rPr>
              <a:t> and </a:t>
            </a:r>
            <a:r>
              <a:rPr lang="da-DK" sz="2400" i="1" dirty="0">
                <a:solidFill>
                  <a:srgbClr val="00B050"/>
                </a:solidFill>
                <a:sym typeface="Symbol"/>
              </a:rPr>
              <a:t>G</a:t>
            </a:r>
            <a:r>
              <a:rPr lang="da-DK" sz="2400" dirty="0">
                <a:solidFill>
                  <a:srgbClr val="00B050"/>
                </a:solidFill>
                <a:sym typeface="Symbol"/>
              </a:rPr>
              <a:t>’</a:t>
            </a:r>
            <a:r>
              <a:rPr lang="da-DK" sz="2400" dirty="0">
                <a:sym typeface="Symbol"/>
              </a:rPr>
              <a:t> have </a:t>
            </a:r>
            <a:r>
              <a:rPr lang="da-DK" sz="2400" u="sng" dirty="0" err="1">
                <a:sym typeface="Symbol"/>
              </a:rPr>
              <a:t>identical</a:t>
            </a:r>
            <a:r>
              <a:rPr lang="da-DK" sz="2400" u="sng" dirty="0">
                <a:sym typeface="Symbol"/>
              </a:rPr>
              <a:t> </a:t>
            </a:r>
            <a:r>
              <a:rPr lang="da-DK" sz="2400" u="sng" dirty="0" err="1">
                <a:sym typeface="Symbol"/>
              </a:rPr>
              <a:t>shortest</a:t>
            </a:r>
            <a:r>
              <a:rPr lang="da-DK" sz="2400" u="sng" dirty="0">
                <a:sym typeface="Symbol"/>
              </a:rPr>
              <a:t> </a:t>
            </a:r>
            <a:r>
              <a:rPr lang="da-DK" sz="2400" u="sng" dirty="0" err="1">
                <a:sym typeface="Symbol"/>
              </a:rPr>
              <a:t>paths</a:t>
            </a:r>
            <a:r>
              <a:rPr lang="da-DK" sz="2400" u="sng" dirty="0">
                <a:sym typeface="Symbol"/>
              </a:rPr>
              <a:t> </a:t>
            </a:r>
          </a:p>
          <a:p>
            <a:pPr marL="0" indent="0">
              <a:spcBef>
                <a:spcPts val="600"/>
              </a:spcBef>
              <a:spcAft>
                <a:spcPts val="1200"/>
              </a:spcAft>
              <a:buNone/>
            </a:pPr>
            <a:r>
              <a:rPr lang="da-DK" sz="2400" b="1" dirty="0" err="1"/>
              <a:t>Fact</a:t>
            </a:r>
            <a:r>
              <a:rPr lang="da-DK" sz="2400" dirty="0"/>
              <a:t>	If </a:t>
            </a:r>
            <a:r>
              <a:rPr lang="da-DK" sz="2400" i="1" dirty="0">
                <a:solidFill>
                  <a:srgbClr val="00B050"/>
                </a:solidFill>
              </a:rPr>
              <a:t>w</a:t>
            </a:r>
            <a:r>
              <a:rPr lang="da-DK" sz="2400" dirty="0">
                <a:solidFill>
                  <a:srgbClr val="00B050"/>
                </a:solidFill>
              </a:rPr>
              <a:t>’</a:t>
            </a:r>
            <a:r>
              <a:rPr lang="da-DK" sz="2400" dirty="0">
                <a:solidFill>
                  <a:srgbClr val="00B050"/>
                </a:solidFill>
                <a:sym typeface="Symbol"/>
              </a:rPr>
              <a:t>0</a:t>
            </a:r>
            <a:r>
              <a:rPr lang="da-DK" sz="2400" dirty="0"/>
              <a:t> </a:t>
            </a:r>
            <a:r>
              <a:rPr lang="da-DK" sz="2400" dirty="0">
                <a:sym typeface="Symbol"/>
              </a:rPr>
              <a:t> </a:t>
            </a:r>
            <a:r>
              <a:rPr lang="da-DK" sz="2400" dirty="0" err="1">
                <a:sym typeface="Symbol"/>
              </a:rPr>
              <a:t>we</a:t>
            </a:r>
            <a:r>
              <a:rPr lang="da-DK" sz="2400" dirty="0">
                <a:sym typeface="Symbol"/>
              </a:rPr>
              <a:t> </a:t>
            </a:r>
            <a:r>
              <a:rPr lang="da-DK" sz="2400" dirty="0" err="1">
                <a:sym typeface="Symbol"/>
              </a:rPr>
              <a:t>can</a:t>
            </a:r>
            <a:r>
              <a:rPr lang="da-DK" sz="2400" dirty="0">
                <a:sym typeface="Symbol"/>
              </a:rPr>
              <a:t> </a:t>
            </a:r>
            <a:r>
              <a:rPr lang="da-DK" sz="2400" dirty="0" err="1">
                <a:sym typeface="Symbol"/>
              </a:rPr>
              <a:t>use</a:t>
            </a:r>
            <a:r>
              <a:rPr lang="da-DK" sz="2400" dirty="0">
                <a:sym typeface="Symbol"/>
              </a:rPr>
              <a:t> </a:t>
            </a:r>
            <a:r>
              <a:rPr lang="da-DK" sz="2400" dirty="0" err="1">
                <a:sym typeface="Symbol"/>
              </a:rPr>
              <a:t>Dijkstra’s</a:t>
            </a:r>
            <a:r>
              <a:rPr lang="da-DK" sz="2400" dirty="0">
                <a:sym typeface="Symbol"/>
              </a:rPr>
              <a:t> </a:t>
            </a:r>
            <a:r>
              <a:rPr lang="da-DK" sz="2400" dirty="0" err="1">
                <a:sym typeface="Symbol"/>
              </a:rPr>
              <a:t>algorithm</a:t>
            </a:r>
            <a:br>
              <a:rPr lang="da-DK" sz="2400" dirty="0">
                <a:sym typeface="Symbol"/>
              </a:rPr>
            </a:br>
            <a:r>
              <a:rPr lang="da-DK" sz="2400" dirty="0">
                <a:sym typeface="Symbol"/>
              </a:rPr>
              <a:t>	If </a:t>
            </a:r>
            <a:r>
              <a:rPr lang="da-DK" sz="2400" i="1" dirty="0">
                <a:solidFill>
                  <a:srgbClr val="00B050"/>
                </a:solidFill>
                <a:sym typeface="Symbol"/>
              </a:rPr>
              <a:t>w</a:t>
            </a:r>
            <a:r>
              <a:rPr lang="da-DK" sz="2400" dirty="0">
                <a:solidFill>
                  <a:srgbClr val="00B050"/>
                </a:solidFill>
                <a:sym typeface="Symbol"/>
              </a:rPr>
              <a:t>’0</a:t>
            </a:r>
            <a:r>
              <a:rPr lang="da-DK" sz="2400" dirty="0">
                <a:sym typeface="Symbol"/>
              </a:rPr>
              <a:t> and </a:t>
            </a:r>
            <a:r>
              <a:rPr lang="da-DK" sz="2400" i="1" dirty="0">
                <a:solidFill>
                  <a:schemeClr val="tx2"/>
                </a:solidFill>
                <a:sym typeface="Symbol"/>
              </a:rPr>
              <a:t>h</a:t>
            </a:r>
            <a:r>
              <a:rPr lang="da-DK" sz="2400" dirty="0">
                <a:solidFill>
                  <a:schemeClr val="tx2"/>
                </a:solidFill>
                <a:sym typeface="Symbol"/>
              </a:rPr>
              <a:t>(</a:t>
            </a:r>
            <a:r>
              <a:rPr lang="da-DK" sz="2400" i="1" dirty="0">
                <a:solidFill>
                  <a:schemeClr val="tx2"/>
                </a:solidFill>
                <a:sym typeface="Symbol"/>
              </a:rPr>
              <a:t>t</a:t>
            </a:r>
            <a:r>
              <a:rPr lang="da-DK" sz="2400" dirty="0">
                <a:solidFill>
                  <a:schemeClr val="tx2"/>
                </a:solidFill>
                <a:sym typeface="Symbol"/>
              </a:rPr>
              <a:t>)=0 </a:t>
            </a:r>
            <a:r>
              <a:rPr lang="da-DK" sz="2400" dirty="0">
                <a:sym typeface="Symbol"/>
              </a:rPr>
              <a:t> </a:t>
            </a:r>
            <a:r>
              <a:rPr lang="da-DK" sz="2400" i="1" dirty="0">
                <a:solidFill>
                  <a:schemeClr val="tx2"/>
                </a:solidFill>
                <a:sym typeface="Symbol"/>
              </a:rPr>
              <a:t>h</a:t>
            </a:r>
            <a:r>
              <a:rPr lang="da-DK" sz="2400" dirty="0">
                <a:solidFill>
                  <a:schemeClr val="tx2"/>
                </a:solidFill>
                <a:sym typeface="Symbol"/>
              </a:rPr>
              <a:t>(</a:t>
            </a:r>
            <a:r>
              <a:rPr lang="da-DK" sz="2400" i="1" dirty="0">
                <a:solidFill>
                  <a:schemeClr val="tx2"/>
                </a:solidFill>
                <a:sym typeface="Symbol"/>
              </a:rPr>
              <a:t>v</a:t>
            </a:r>
            <a:r>
              <a:rPr lang="da-DK" sz="2400" dirty="0">
                <a:solidFill>
                  <a:schemeClr val="tx2"/>
                </a:solidFill>
                <a:sym typeface="Symbol"/>
              </a:rPr>
              <a:t>)</a:t>
            </a:r>
            <a:r>
              <a:rPr lang="da-DK" sz="2400" dirty="0">
                <a:sym typeface="Symbol"/>
              </a:rPr>
              <a:t> </a:t>
            </a:r>
            <a:r>
              <a:rPr lang="da-DK" sz="2400" b="1" dirty="0" err="1">
                <a:sym typeface="Symbol"/>
              </a:rPr>
              <a:t>lower</a:t>
            </a:r>
            <a:r>
              <a:rPr lang="da-DK" sz="2400" b="1" dirty="0">
                <a:sym typeface="Symbol"/>
              </a:rPr>
              <a:t> </a:t>
            </a:r>
            <a:r>
              <a:rPr lang="da-DK" sz="2400" b="1" dirty="0" err="1">
                <a:sym typeface="Symbol"/>
              </a:rPr>
              <a:t>bound</a:t>
            </a:r>
            <a:r>
              <a:rPr lang="da-DK" sz="2400" dirty="0">
                <a:sym typeface="Symbol"/>
              </a:rPr>
              <a:t> on distance </a:t>
            </a:r>
            <a:r>
              <a:rPr lang="da-DK" sz="2400" i="1" dirty="0" err="1">
                <a:sym typeface="Symbol"/>
              </a:rPr>
              <a:t>v</a:t>
            </a:r>
            <a:r>
              <a:rPr lang="da-DK" sz="2400" dirty="0" err="1">
                <a:sym typeface="Symbol"/>
              </a:rPr>
              <a:t>→</a:t>
            </a:r>
            <a:r>
              <a:rPr lang="da-DK" sz="2400" i="1" dirty="0" err="1">
                <a:sym typeface="Symbol"/>
              </a:rPr>
              <a:t>t</a:t>
            </a:r>
            <a:endParaRPr lang="da-DK" sz="2400" i="1" dirty="0"/>
          </a:p>
          <a:p>
            <a:pPr marL="0" indent="0">
              <a:spcBef>
                <a:spcPts val="600"/>
              </a:spcBef>
              <a:spcAft>
                <a:spcPts val="1200"/>
              </a:spcAft>
              <a:buNone/>
            </a:pPr>
            <a:r>
              <a:rPr lang="da-DK" sz="2400" b="1" dirty="0"/>
              <a:t>Ex. 1	</a:t>
            </a:r>
            <a:r>
              <a:rPr lang="da-DK" sz="2400" dirty="0" err="1"/>
              <a:t>Planar</a:t>
            </a:r>
            <a:r>
              <a:rPr lang="da-DK" sz="2400" dirty="0"/>
              <a:t> </a:t>
            </a:r>
            <a:r>
              <a:rPr lang="da-DK" sz="2400" dirty="0" err="1"/>
              <a:t>graphs</a:t>
            </a:r>
            <a:r>
              <a:rPr lang="da-DK" sz="2400" dirty="0"/>
              <a:t> with </a:t>
            </a:r>
            <a:r>
              <a:rPr lang="da-DK" sz="2400" i="1" dirty="0"/>
              <a:t>L</a:t>
            </a:r>
            <a:r>
              <a:rPr lang="da-DK" sz="2400" baseline="-25000" dirty="0"/>
              <a:t>2</a:t>
            </a:r>
            <a:r>
              <a:rPr lang="da-DK" sz="2400" dirty="0"/>
              <a:t> distance, let </a:t>
            </a:r>
            <a:r>
              <a:rPr lang="da-DK" sz="2400" i="1" dirty="0">
                <a:solidFill>
                  <a:schemeClr val="accent1"/>
                </a:solidFill>
              </a:rPr>
              <a:t>h</a:t>
            </a:r>
            <a:r>
              <a:rPr lang="da-DK" sz="2400" dirty="0">
                <a:solidFill>
                  <a:schemeClr val="accent1"/>
                </a:solidFill>
              </a:rPr>
              <a:t>(</a:t>
            </a:r>
            <a:r>
              <a:rPr lang="da-DK" sz="2400" i="1" dirty="0">
                <a:solidFill>
                  <a:schemeClr val="accent1"/>
                </a:solidFill>
              </a:rPr>
              <a:t>v</a:t>
            </a:r>
            <a:r>
              <a:rPr lang="da-DK" sz="2400" dirty="0">
                <a:solidFill>
                  <a:schemeClr val="accent1"/>
                </a:solidFill>
              </a:rPr>
              <a:t>) = |</a:t>
            </a:r>
            <a:r>
              <a:rPr lang="da-DK" sz="2400" i="1" dirty="0">
                <a:solidFill>
                  <a:schemeClr val="accent1"/>
                </a:solidFill>
              </a:rPr>
              <a:t>t</a:t>
            </a:r>
            <a:r>
              <a:rPr lang="da-DK" sz="2400" dirty="0">
                <a:solidFill>
                  <a:schemeClr val="accent1"/>
                </a:solidFill>
              </a:rPr>
              <a:t>-</a:t>
            </a:r>
            <a:r>
              <a:rPr lang="da-DK" sz="2400" i="1" dirty="0">
                <a:solidFill>
                  <a:schemeClr val="accent1"/>
                </a:solidFill>
              </a:rPr>
              <a:t>v</a:t>
            </a:r>
            <a:r>
              <a:rPr lang="da-DK" sz="2400" dirty="0">
                <a:solidFill>
                  <a:schemeClr val="accent1"/>
                </a:solidFill>
              </a:rPr>
              <a:t>|</a:t>
            </a:r>
            <a:r>
              <a:rPr lang="da-DK" sz="2400" baseline="-25000" dirty="0">
                <a:solidFill>
                  <a:schemeClr val="accent1"/>
                </a:solidFill>
              </a:rPr>
              <a:t>2</a:t>
            </a:r>
            <a:br>
              <a:rPr lang="da-DK" sz="2400" baseline="-25000" dirty="0">
                <a:solidFill>
                  <a:schemeClr val="accent1"/>
                </a:solidFill>
              </a:rPr>
            </a:br>
            <a:r>
              <a:rPr lang="da-DK" sz="2400" dirty="0"/>
              <a:t>	</a:t>
            </a:r>
            <a:r>
              <a:rPr lang="da-DK" sz="2400" dirty="0">
                <a:sym typeface="Symbol"/>
              </a:rPr>
              <a:t>  </a:t>
            </a:r>
            <a:r>
              <a:rPr lang="da-DK" sz="2400" dirty="0" err="1">
                <a:sym typeface="Symbol"/>
              </a:rPr>
              <a:t>triangle</a:t>
            </a:r>
            <a:r>
              <a:rPr lang="da-DK" sz="2400" dirty="0">
                <a:sym typeface="Symbol"/>
              </a:rPr>
              <a:t> </a:t>
            </a:r>
            <a:r>
              <a:rPr lang="da-DK" sz="2400" dirty="0" err="1">
                <a:sym typeface="Symbol"/>
              </a:rPr>
              <a:t>inequality</a:t>
            </a:r>
            <a:r>
              <a:rPr lang="da-DK" sz="2400" dirty="0">
                <a:sym typeface="Symbol"/>
              </a:rPr>
              <a:t> </a:t>
            </a:r>
            <a:r>
              <a:rPr lang="da-DK" sz="2400" dirty="0" err="1">
                <a:sym typeface="Symbol"/>
              </a:rPr>
              <a:t>ensures</a:t>
            </a:r>
            <a:r>
              <a:rPr lang="da-DK" sz="2400" dirty="0">
                <a:sym typeface="Symbol"/>
              </a:rPr>
              <a:t> </a:t>
            </a:r>
            <a:r>
              <a:rPr lang="da-DK" sz="2400" i="1" dirty="0">
                <a:solidFill>
                  <a:srgbClr val="00B050"/>
                </a:solidFill>
                <a:sym typeface="Symbol"/>
              </a:rPr>
              <a:t>w</a:t>
            </a:r>
            <a:r>
              <a:rPr lang="da-DK" sz="2400" dirty="0">
                <a:solidFill>
                  <a:srgbClr val="00B050"/>
                </a:solidFill>
                <a:sym typeface="Symbol"/>
              </a:rPr>
              <a:t>’ </a:t>
            </a:r>
            <a:r>
              <a:rPr lang="da-DK" sz="2400" dirty="0">
                <a:sym typeface="Symbol"/>
              </a:rPr>
              <a:t>non-negative</a:t>
            </a:r>
            <a:r>
              <a:rPr lang="da-DK" sz="2400" dirty="0"/>
              <a:t>	</a:t>
            </a:r>
          </a:p>
          <a:p>
            <a:pPr marL="0" indent="0">
              <a:spcBef>
                <a:spcPts val="600"/>
              </a:spcBef>
              <a:spcAft>
                <a:spcPts val="1200"/>
              </a:spcAft>
              <a:buNone/>
            </a:pPr>
            <a:r>
              <a:rPr lang="da-DK" sz="2400" b="1" dirty="0"/>
              <a:t>Ex. 2	</a:t>
            </a:r>
            <a:r>
              <a:rPr lang="da-DK" sz="2400" i="1" dirty="0">
                <a:solidFill>
                  <a:schemeClr val="accent1"/>
                </a:solidFill>
              </a:rPr>
              <a:t>h</a:t>
            </a:r>
            <a:r>
              <a:rPr lang="da-DK" sz="2400" dirty="0">
                <a:solidFill>
                  <a:schemeClr val="accent1"/>
                </a:solidFill>
              </a:rPr>
              <a:t>(</a:t>
            </a:r>
            <a:r>
              <a:rPr lang="da-DK" sz="2400" i="1" dirty="0">
                <a:solidFill>
                  <a:schemeClr val="accent1"/>
                </a:solidFill>
              </a:rPr>
              <a:t>v</a:t>
            </a:r>
            <a:r>
              <a:rPr lang="da-DK" sz="2400" dirty="0">
                <a:solidFill>
                  <a:schemeClr val="accent1"/>
                </a:solidFill>
              </a:rPr>
              <a:t>)</a:t>
            </a:r>
            <a:r>
              <a:rPr lang="da-DK" sz="2400" dirty="0"/>
              <a:t> = </a:t>
            </a:r>
            <a:r>
              <a:rPr lang="da-DK" sz="2400" i="1" dirty="0" err="1">
                <a:solidFill>
                  <a:srgbClr val="FF0000"/>
                </a:solidFill>
              </a:rPr>
              <a:t>d</a:t>
            </a:r>
            <a:r>
              <a:rPr lang="da-DK" sz="2400" i="1" baseline="-25000" dirty="0" err="1">
                <a:solidFill>
                  <a:srgbClr val="FF0000"/>
                </a:solidFill>
              </a:rPr>
              <a:t>G</a:t>
            </a:r>
            <a:r>
              <a:rPr lang="da-DK" sz="2400" dirty="0">
                <a:solidFill>
                  <a:srgbClr val="FF0000"/>
                </a:solidFill>
              </a:rPr>
              <a:t>(</a:t>
            </a:r>
            <a:r>
              <a:rPr lang="da-DK" sz="2400" i="1" dirty="0" err="1">
                <a:solidFill>
                  <a:srgbClr val="FF0000"/>
                </a:solidFill>
              </a:rPr>
              <a:t>v</a:t>
            </a:r>
            <a:r>
              <a:rPr lang="da-DK" sz="2400" dirty="0" err="1">
                <a:solidFill>
                  <a:srgbClr val="FF0000"/>
                </a:solidFill>
              </a:rPr>
              <a:t>,</a:t>
            </a:r>
            <a:r>
              <a:rPr lang="da-DK" sz="2400" i="1" dirty="0" err="1">
                <a:solidFill>
                  <a:srgbClr val="FF0000"/>
                </a:solidFill>
              </a:rPr>
              <a:t>t</a:t>
            </a:r>
            <a:r>
              <a:rPr lang="da-DK" sz="2400" dirty="0">
                <a:solidFill>
                  <a:srgbClr val="FF0000"/>
                </a:solidFill>
              </a:rPr>
              <a:t>)</a:t>
            </a:r>
            <a:r>
              <a:rPr lang="da-DK" sz="2400" dirty="0">
                <a:solidFill>
                  <a:schemeClr val="accent1"/>
                </a:solidFill>
              </a:rPr>
              <a:t>    </a:t>
            </a:r>
            <a:r>
              <a:rPr lang="da-DK" sz="2400" dirty="0">
                <a:sym typeface="Symbol"/>
              </a:rPr>
              <a:t>   </a:t>
            </a:r>
            <a:r>
              <a:rPr lang="da-DK" sz="2400" i="1" dirty="0">
                <a:solidFill>
                  <a:srgbClr val="00B050"/>
                </a:solidFill>
                <a:sym typeface="Symbol"/>
              </a:rPr>
              <a:t>w</a:t>
            </a:r>
            <a:r>
              <a:rPr lang="da-DK" sz="2400" dirty="0">
                <a:solidFill>
                  <a:srgbClr val="00B050"/>
                </a:solidFill>
                <a:sym typeface="Symbol"/>
              </a:rPr>
              <a:t>’(</a:t>
            </a:r>
            <a:r>
              <a:rPr lang="da-DK" sz="2400" i="1" dirty="0" err="1">
                <a:solidFill>
                  <a:srgbClr val="00B050"/>
                </a:solidFill>
                <a:sym typeface="Symbol"/>
              </a:rPr>
              <a:t>s</a:t>
            </a:r>
            <a:r>
              <a:rPr lang="da-DK" sz="2400" dirty="0" err="1">
                <a:solidFill>
                  <a:srgbClr val="00B050"/>
                </a:solidFill>
                <a:sym typeface="Symbol"/>
              </a:rPr>
              <a:t>,</a:t>
            </a:r>
            <a:r>
              <a:rPr lang="da-DK" sz="2400" i="1" dirty="0" err="1">
                <a:solidFill>
                  <a:srgbClr val="00B050"/>
                </a:solidFill>
                <a:sym typeface="Symbol"/>
              </a:rPr>
              <a:t>t</a:t>
            </a:r>
            <a:r>
              <a:rPr lang="da-DK" sz="2400" dirty="0">
                <a:solidFill>
                  <a:srgbClr val="00B050"/>
                </a:solidFill>
                <a:sym typeface="Symbol"/>
              </a:rPr>
              <a:t>)</a:t>
            </a:r>
            <a:r>
              <a:rPr lang="da-DK" sz="2400" dirty="0">
                <a:sym typeface="Symbol"/>
              </a:rPr>
              <a:t> = 0</a:t>
            </a:r>
            <a:br>
              <a:rPr lang="da-DK" sz="2400" b="1" dirty="0">
                <a:sym typeface="Symbol"/>
              </a:rPr>
            </a:br>
            <a:r>
              <a:rPr lang="da-DK" sz="2400" b="1" dirty="0">
                <a:sym typeface="Symbol"/>
              </a:rPr>
              <a:t>	</a:t>
            </a:r>
            <a:r>
              <a:rPr lang="da-DK" sz="2400" dirty="0">
                <a:sym typeface="Symbol"/>
              </a:rPr>
              <a:t>  </a:t>
            </a:r>
            <a:r>
              <a:rPr lang="da-DK" sz="2400" dirty="0" err="1">
                <a:sym typeface="Symbol"/>
              </a:rPr>
              <a:t>Dijkstra’s</a:t>
            </a:r>
            <a:r>
              <a:rPr lang="da-DK" sz="2400" dirty="0">
                <a:sym typeface="Symbol"/>
              </a:rPr>
              <a:t> </a:t>
            </a:r>
            <a:r>
              <a:rPr lang="da-DK" sz="2400" dirty="0" err="1">
                <a:sym typeface="Symbol"/>
              </a:rPr>
              <a:t>algorithm</a:t>
            </a:r>
            <a:r>
              <a:rPr lang="da-DK" sz="2400" dirty="0">
                <a:sym typeface="Symbol"/>
              </a:rPr>
              <a:t> </a:t>
            </a:r>
            <a:r>
              <a:rPr lang="da-DK" sz="2400" dirty="0" err="1">
                <a:sym typeface="Symbol"/>
              </a:rPr>
              <a:t>would</a:t>
            </a:r>
            <a:r>
              <a:rPr lang="da-DK" sz="2400" dirty="0">
                <a:sym typeface="Symbol"/>
              </a:rPr>
              <a:t> </a:t>
            </a:r>
            <a:r>
              <a:rPr lang="da-DK" sz="2400" dirty="0" err="1">
                <a:sym typeface="Symbol"/>
              </a:rPr>
              <a:t>only</a:t>
            </a:r>
            <a:r>
              <a:rPr lang="da-DK" sz="2400" dirty="0">
                <a:sym typeface="Symbol"/>
              </a:rPr>
              <a:t> </a:t>
            </a:r>
            <a:r>
              <a:rPr lang="da-DK" sz="2400" dirty="0" err="1">
                <a:sym typeface="Symbol"/>
              </a:rPr>
              <a:t>explore</a:t>
            </a:r>
            <a:r>
              <a:rPr lang="da-DK" sz="2400" dirty="0">
                <a:sym typeface="Symbol"/>
              </a:rPr>
              <a:t> the </a:t>
            </a:r>
            <a:r>
              <a:rPr lang="da-DK" sz="2400" dirty="0" err="1">
                <a:sym typeface="Symbol"/>
              </a:rPr>
              <a:t>shortest</a:t>
            </a:r>
            <a:r>
              <a:rPr lang="da-DK" sz="2400" dirty="0">
                <a:sym typeface="Symbol"/>
              </a:rPr>
              <a:t> </a:t>
            </a:r>
            <a:r>
              <a:rPr lang="da-DK" sz="2400" dirty="0" err="1">
                <a:sym typeface="Symbol"/>
              </a:rPr>
              <a:t>path</a:t>
            </a:r>
            <a:endParaRPr lang="da-DK" sz="2400" dirty="0">
              <a:sym typeface="Symbol"/>
            </a:endParaRPr>
          </a:p>
          <a:p>
            <a:pPr marL="0" indent="0">
              <a:spcBef>
                <a:spcPts val="600"/>
              </a:spcBef>
              <a:spcAft>
                <a:spcPts val="1200"/>
              </a:spcAft>
              <a:buNone/>
            </a:pPr>
            <a:r>
              <a:rPr lang="da-DK" sz="2400" b="1" dirty="0">
                <a:sym typeface="Symbol"/>
              </a:rPr>
              <a:t>Note</a:t>
            </a:r>
            <a:r>
              <a:rPr lang="da-DK" sz="2400" dirty="0">
                <a:sym typeface="Symbol"/>
              </a:rPr>
              <a:t>	</a:t>
            </a:r>
            <a:r>
              <a:rPr lang="da-DK" sz="2400" dirty="0" err="1">
                <a:sym typeface="Symbol"/>
              </a:rPr>
              <a:t>Bidirectional</a:t>
            </a:r>
            <a:r>
              <a:rPr lang="da-DK" sz="2400" dirty="0">
                <a:sym typeface="Symbol"/>
              </a:rPr>
              <a:t> A*  </a:t>
            </a:r>
            <a:r>
              <a:rPr lang="da-DK" sz="2400" dirty="0" err="1">
                <a:sym typeface="Symbol"/>
              </a:rPr>
              <a:t>Bidirectional</a:t>
            </a:r>
            <a:r>
              <a:rPr lang="da-DK" sz="2400" dirty="0">
                <a:sym typeface="Symbol"/>
              </a:rPr>
              <a:t> </a:t>
            </a:r>
            <a:r>
              <a:rPr lang="da-DK" sz="2400" dirty="0" err="1">
                <a:sym typeface="Symbol"/>
              </a:rPr>
              <a:t>Dijkstra</a:t>
            </a:r>
            <a:r>
              <a:rPr lang="da-DK" sz="2400" dirty="0">
                <a:sym typeface="Symbol"/>
              </a:rPr>
              <a:t> and A* </a:t>
            </a:r>
            <a:r>
              <a:rPr lang="da-DK" sz="2400" dirty="0" err="1">
                <a:sym typeface="Symbol"/>
              </a:rPr>
              <a:t>combined</a:t>
            </a:r>
            <a:endParaRPr lang="da-DK" sz="2400" dirty="0"/>
          </a:p>
        </p:txBody>
      </p:sp>
      <p:sp>
        <p:nvSpPr>
          <p:cNvPr id="2" name="Title 1"/>
          <p:cNvSpPr>
            <a:spLocks noGrp="1"/>
          </p:cNvSpPr>
          <p:nvPr>
            <p:ph type="title"/>
          </p:nvPr>
        </p:nvSpPr>
        <p:spPr>
          <a:xfrm>
            <a:off x="457200" y="-99392"/>
            <a:ext cx="8229600" cy="1143000"/>
          </a:xfrm>
        </p:spPr>
        <p:txBody>
          <a:bodyPr>
            <a:normAutofit/>
          </a:bodyPr>
          <a:lstStyle/>
          <a:p>
            <a:pPr marL="0" indent="0"/>
            <a:r>
              <a:rPr lang="da-DK" dirty="0"/>
              <a:t>A* </a:t>
            </a:r>
            <a:r>
              <a:rPr lang="da-DK" dirty="0">
                <a:sym typeface="Symbol"/>
              </a:rPr>
              <a:t> </a:t>
            </a:r>
            <a:r>
              <a:rPr lang="da-DK" dirty="0" err="1"/>
              <a:t>Goal</a:t>
            </a:r>
            <a:r>
              <a:rPr lang="da-DK" dirty="0"/>
              <a:t> </a:t>
            </a:r>
            <a:r>
              <a:rPr lang="da-DK" dirty="0" err="1"/>
              <a:t>directed</a:t>
            </a:r>
            <a:r>
              <a:rPr lang="da-DK" dirty="0"/>
              <a:t> </a:t>
            </a:r>
          </a:p>
        </p:txBody>
      </p:sp>
      <p:sp>
        <p:nvSpPr>
          <p:cNvPr id="80" name="Rectangle 79"/>
          <p:cNvSpPr/>
          <p:nvPr/>
        </p:nvSpPr>
        <p:spPr>
          <a:xfrm>
            <a:off x="179512" y="1052736"/>
            <a:ext cx="8712968" cy="10801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23" name="Group 22"/>
          <p:cNvGrpSpPr/>
          <p:nvPr/>
        </p:nvGrpSpPr>
        <p:grpSpPr>
          <a:xfrm>
            <a:off x="7236296" y="4365104"/>
            <a:ext cx="1656967" cy="1161420"/>
            <a:chOff x="7236296" y="5435932"/>
            <a:chExt cx="1656967" cy="1161420"/>
          </a:xfrm>
        </p:grpSpPr>
        <p:cxnSp>
          <p:nvCxnSpPr>
            <p:cNvPr id="110" name="Straight Connector 109"/>
            <p:cNvCxnSpPr/>
            <p:nvPr/>
          </p:nvCxnSpPr>
          <p:spPr>
            <a:xfrm flipV="1">
              <a:off x="7823200" y="5975350"/>
              <a:ext cx="882650" cy="247650"/>
            </a:xfrm>
            <a:prstGeom prst="line">
              <a:avLst/>
            </a:prstGeom>
            <a:ln w="28575">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7816850" y="5848350"/>
              <a:ext cx="241300" cy="368300"/>
            </a:xfrm>
            <a:prstGeom prst="line">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115300" y="5816600"/>
              <a:ext cx="584200" cy="120650"/>
            </a:xfrm>
            <a:prstGeom prst="line">
              <a:avLst/>
            </a:prstGeom>
            <a:ln w="28575">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8700826" y="5877272"/>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9" name="TextBox 98"/>
            <p:cNvSpPr txBox="1"/>
            <p:nvPr/>
          </p:nvSpPr>
          <p:spPr>
            <a:xfrm>
              <a:off x="8628802" y="5949280"/>
              <a:ext cx="264461" cy="369332"/>
            </a:xfrm>
            <a:prstGeom prst="rect">
              <a:avLst/>
            </a:prstGeom>
            <a:noFill/>
          </p:spPr>
          <p:txBody>
            <a:bodyPr wrap="square" rtlCol="0">
              <a:spAutoFit/>
            </a:bodyPr>
            <a:lstStyle/>
            <a:p>
              <a:r>
                <a:rPr lang="da-DK" i="1" dirty="0"/>
                <a:t>t</a:t>
              </a:r>
            </a:p>
          </p:txBody>
        </p:sp>
        <p:sp>
          <p:nvSpPr>
            <p:cNvPr id="101" name="Oval 100"/>
            <p:cNvSpPr/>
            <p:nvPr/>
          </p:nvSpPr>
          <p:spPr>
            <a:xfrm>
              <a:off x="8028400" y="5733256"/>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2" name="TextBox 101"/>
            <p:cNvSpPr txBox="1"/>
            <p:nvPr/>
          </p:nvSpPr>
          <p:spPr>
            <a:xfrm>
              <a:off x="8051955" y="5435932"/>
              <a:ext cx="264461" cy="369332"/>
            </a:xfrm>
            <a:prstGeom prst="rect">
              <a:avLst/>
            </a:prstGeom>
            <a:noFill/>
          </p:spPr>
          <p:txBody>
            <a:bodyPr wrap="square" rtlCol="0">
              <a:spAutoFit/>
            </a:bodyPr>
            <a:lstStyle/>
            <a:p>
              <a:r>
                <a:rPr lang="da-DK" i="1" dirty="0"/>
                <a:t>v</a:t>
              </a:r>
            </a:p>
          </p:txBody>
        </p:sp>
        <p:sp>
          <p:nvSpPr>
            <p:cNvPr id="103" name="Oval 102"/>
            <p:cNvSpPr/>
            <p:nvPr/>
          </p:nvSpPr>
          <p:spPr>
            <a:xfrm>
              <a:off x="7740368" y="6156012"/>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TextBox 103"/>
            <p:cNvSpPr txBox="1"/>
            <p:nvPr/>
          </p:nvSpPr>
          <p:spPr>
            <a:xfrm>
              <a:off x="7668344" y="6228020"/>
              <a:ext cx="264461" cy="369332"/>
            </a:xfrm>
            <a:prstGeom prst="rect">
              <a:avLst/>
            </a:prstGeom>
            <a:noFill/>
          </p:spPr>
          <p:txBody>
            <a:bodyPr wrap="square" rtlCol="0">
              <a:spAutoFit/>
            </a:bodyPr>
            <a:lstStyle/>
            <a:p>
              <a:r>
                <a:rPr lang="da-DK" i="1" dirty="0"/>
                <a:t>u</a:t>
              </a:r>
            </a:p>
          </p:txBody>
        </p:sp>
        <p:sp>
          <p:nvSpPr>
            <p:cNvPr id="111" name="TextBox 110"/>
            <p:cNvSpPr txBox="1"/>
            <p:nvPr/>
          </p:nvSpPr>
          <p:spPr>
            <a:xfrm>
              <a:off x="8028384" y="6093296"/>
              <a:ext cx="576847" cy="369332"/>
            </a:xfrm>
            <a:prstGeom prst="rect">
              <a:avLst/>
            </a:prstGeom>
            <a:noFill/>
          </p:spPr>
          <p:txBody>
            <a:bodyPr wrap="square" rtlCol="0">
              <a:spAutoFit/>
            </a:bodyPr>
            <a:lstStyle/>
            <a:p>
              <a:r>
                <a:rPr lang="da-DK" i="1" dirty="0">
                  <a:solidFill>
                    <a:schemeClr val="accent1"/>
                  </a:solidFill>
                </a:rPr>
                <a:t>h</a:t>
              </a:r>
              <a:r>
                <a:rPr lang="da-DK" dirty="0">
                  <a:solidFill>
                    <a:schemeClr val="accent1"/>
                  </a:solidFill>
                </a:rPr>
                <a:t>(</a:t>
              </a:r>
              <a:r>
                <a:rPr lang="da-DK" i="1" dirty="0">
                  <a:solidFill>
                    <a:schemeClr val="accent1"/>
                  </a:solidFill>
                </a:rPr>
                <a:t>u</a:t>
              </a:r>
              <a:r>
                <a:rPr lang="da-DK" dirty="0">
                  <a:solidFill>
                    <a:schemeClr val="accent1"/>
                  </a:solidFill>
                </a:rPr>
                <a:t>)</a:t>
              </a:r>
            </a:p>
          </p:txBody>
        </p:sp>
        <p:sp>
          <p:nvSpPr>
            <p:cNvPr id="112" name="TextBox 111"/>
            <p:cNvSpPr txBox="1"/>
            <p:nvPr/>
          </p:nvSpPr>
          <p:spPr>
            <a:xfrm>
              <a:off x="8244408" y="5517232"/>
              <a:ext cx="576847" cy="369332"/>
            </a:xfrm>
            <a:prstGeom prst="rect">
              <a:avLst/>
            </a:prstGeom>
            <a:noFill/>
          </p:spPr>
          <p:txBody>
            <a:bodyPr wrap="square" rtlCol="0">
              <a:spAutoFit/>
            </a:bodyPr>
            <a:lstStyle/>
            <a:p>
              <a:r>
                <a:rPr lang="da-DK" i="1" dirty="0">
                  <a:solidFill>
                    <a:schemeClr val="accent1"/>
                  </a:solidFill>
                </a:rPr>
                <a:t>h</a:t>
              </a:r>
              <a:r>
                <a:rPr lang="da-DK" dirty="0">
                  <a:solidFill>
                    <a:schemeClr val="accent1"/>
                  </a:solidFill>
                </a:rPr>
                <a:t>(</a:t>
              </a:r>
              <a:r>
                <a:rPr lang="da-DK" i="1" dirty="0">
                  <a:solidFill>
                    <a:schemeClr val="accent1"/>
                  </a:solidFill>
                </a:rPr>
                <a:t>v</a:t>
              </a:r>
              <a:r>
                <a:rPr lang="da-DK" dirty="0">
                  <a:solidFill>
                    <a:schemeClr val="accent1"/>
                  </a:solidFill>
                </a:rPr>
                <a:t>)</a:t>
              </a:r>
            </a:p>
          </p:txBody>
        </p:sp>
        <p:sp>
          <p:nvSpPr>
            <p:cNvPr id="113" name="TextBox 112"/>
            <p:cNvSpPr txBox="1"/>
            <p:nvPr/>
          </p:nvSpPr>
          <p:spPr>
            <a:xfrm>
              <a:off x="7236296" y="5733256"/>
              <a:ext cx="773212" cy="369332"/>
            </a:xfrm>
            <a:prstGeom prst="rect">
              <a:avLst/>
            </a:prstGeom>
            <a:noFill/>
          </p:spPr>
          <p:txBody>
            <a:bodyPr wrap="square" rtlCol="0">
              <a:spAutoFit/>
            </a:bodyPr>
            <a:lstStyle/>
            <a:p>
              <a:r>
                <a:rPr lang="da-DK" i="1" dirty="0">
                  <a:solidFill>
                    <a:srgbClr val="FF0000"/>
                  </a:solidFill>
                </a:rPr>
                <a:t>w</a:t>
              </a:r>
              <a:r>
                <a:rPr lang="da-DK" dirty="0">
                  <a:solidFill>
                    <a:srgbClr val="FF0000"/>
                  </a:solidFill>
                </a:rPr>
                <a:t>(</a:t>
              </a:r>
              <a:r>
                <a:rPr lang="da-DK" i="1" dirty="0" err="1">
                  <a:solidFill>
                    <a:srgbClr val="FF0000"/>
                  </a:solidFill>
                </a:rPr>
                <a:t>u</a:t>
              </a:r>
              <a:r>
                <a:rPr lang="da-DK" dirty="0" err="1">
                  <a:solidFill>
                    <a:srgbClr val="FF0000"/>
                  </a:solidFill>
                </a:rPr>
                <a:t>,</a:t>
              </a:r>
              <a:r>
                <a:rPr lang="da-DK" i="1" dirty="0" err="1">
                  <a:solidFill>
                    <a:srgbClr val="FF0000"/>
                  </a:solidFill>
                </a:rPr>
                <a:t>v</a:t>
              </a:r>
              <a:r>
                <a:rPr lang="da-DK" dirty="0">
                  <a:solidFill>
                    <a:srgbClr val="FF0000"/>
                  </a:solidFill>
                </a:rPr>
                <a:t>)</a:t>
              </a:r>
            </a:p>
          </p:txBody>
        </p:sp>
      </p:grpSp>
    </p:spTree>
    <p:extLst>
      <p:ext uri="{BB962C8B-B14F-4D97-AF65-F5344CB8AC3E}">
        <p14:creationId xmlns:p14="http://schemas.microsoft.com/office/powerpoint/2010/main" val="14401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A*</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1964" t="43143" r="16369" b="36381"/>
          <a:stretch/>
        </p:blipFill>
        <p:spPr bwMode="auto">
          <a:xfrm>
            <a:off x="1043608" y="1436390"/>
            <a:ext cx="6868046" cy="4056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160240" y="6381328"/>
            <a:ext cx="4572000" cy="276999"/>
          </a:xfrm>
          <a:prstGeom prst="rect">
            <a:avLst/>
          </a:prstGeom>
        </p:spPr>
        <p:txBody>
          <a:bodyPr>
            <a:spAutoFit/>
          </a:bodyPr>
          <a:lstStyle/>
          <a:p>
            <a:pPr algn="ctr"/>
            <a:r>
              <a:rPr lang="da-DK" sz="1200"/>
              <a:t>http://en.wikipedia.org/wiki/A*_search_algorithm</a:t>
            </a:r>
          </a:p>
        </p:txBody>
      </p:sp>
    </p:spTree>
    <p:extLst>
      <p:ext uri="{BB962C8B-B14F-4D97-AF65-F5344CB8AC3E}">
        <p14:creationId xmlns:p14="http://schemas.microsoft.com/office/powerpoint/2010/main" val="17190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68" y="322765"/>
            <a:ext cx="8597900" cy="614362"/>
          </a:xfrm>
        </p:spPr>
        <p:txBody>
          <a:bodyPr/>
          <a:lstStyle/>
          <a:p>
            <a:r>
              <a:rPr lang="en-US" b="0" dirty="0"/>
              <a:t>Achilles' Heel</a:t>
            </a:r>
            <a:endParaRPr lang="da-DK" dirty="0"/>
          </a:p>
        </p:txBody>
      </p:sp>
      <p:sp>
        <p:nvSpPr>
          <p:cNvPr id="5" name="Rectangle 4"/>
          <p:cNvSpPr/>
          <p:nvPr/>
        </p:nvSpPr>
        <p:spPr>
          <a:xfrm>
            <a:off x="2160240" y="6381328"/>
            <a:ext cx="4572000" cy="276999"/>
          </a:xfrm>
          <a:prstGeom prst="rect">
            <a:avLst/>
          </a:prstGeom>
        </p:spPr>
        <p:txBody>
          <a:bodyPr>
            <a:spAutoFit/>
          </a:bodyPr>
          <a:lstStyle/>
          <a:p>
            <a:pPr algn="ctr"/>
            <a:r>
              <a:rPr lang="da-DK" sz="1200"/>
              <a:t>http://en.wikipedia.org/wiki/A*_search_algorithm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463" y="1035040"/>
            <a:ext cx="6082301" cy="5494989"/>
          </a:xfrm>
          <a:prstGeom prst="rect">
            <a:avLst/>
          </a:prstGeom>
        </p:spPr>
      </p:pic>
    </p:spTree>
    <p:extLst>
      <p:ext uri="{BB962C8B-B14F-4D97-AF65-F5344CB8AC3E}">
        <p14:creationId xmlns:p14="http://schemas.microsoft.com/office/powerpoint/2010/main" val="195590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Landmarks</a:t>
            </a:r>
          </a:p>
        </p:txBody>
      </p:sp>
      <p:sp>
        <p:nvSpPr>
          <p:cNvPr id="4" name="Content Placeholder 2"/>
          <p:cNvSpPr txBox="1">
            <a:spLocks/>
          </p:cNvSpPr>
          <p:nvPr/>
        </p:nvSpPr>
        <p:spPr>
          <a:xfrm>
            <a:off x="251520" y="1628800"/>
            <a:ext cx="9217024" cy="52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2600" dirty="0"/>
              <a:t>Select a </a:t>
            </a:r>
            <a:r>
              <a:rPr lang="da-DK" sz="2600" i="1" dirty="0"/>
              <a:t>small</a:t>
            </a:r>
            <a:r>
              <a:rPr lang="da-DK" sz="2600" dirty="0"/>
              <a:t> </a:t>
            </a:r>
            <a:r>
              <a:rPr lang="da-DK" sz="2600" dirty="0" err="1"/>
              <a:t>number</a:t>
            </a:r>
            <a:r>
              <a:rPr lang="da-DK" sz="2600" dirty="0"/>
              <a:t> of </a:t>
            </a:r>
            <a:r>
              <a:rPr lang="da-DK" sz="2600" dirty="0" err="1"/>
              <a:t>vertices</a:t>
            </a:r>
            <a:r>
              <a:rPr lang="da-DK" sz="2600" dirty="0"/>
              <a:t> </a:t>
            </a:r>
            <a:r>
              <a:rPr lang="da-DK" sz="2600" i="1" dirty="0">
                <a:solidFill>
                  <a:schemeClr val="accent1"/>
                </a:solidFill>
              </a:rPr>
              <a:t>L</a:t>
            </a:r>
            <a:r>
              <a:rPr lang="da-DK" sz="2600" dirty="0"/>
              <a:t> (</a:t>
            </a:r>
            <a:r>
              <a:rPr lang="da-DK" sz="2600" dirty="0">
                <a:solidFill>
                  <a:schemeClr val="accent1"/>
                </a:solidFill>
              </a:rPr>
              <a:t>Landmarks</a:t>
            </a:r>
            <a:r>
              <a:rPr lang="da-DK" sz="2600" dirty="0"/>
              <a:t>)</a:t>
            </a:r>
          </a:p>
          <a:p>
            <a:pPr marL="0" indent="0">
              <a:buFont typeface="Arial" panose="020B0604020202020204" pitchFamily="34" charset="0"/>
              <a:buNone/>
            </a:pPr>
            <a:endParaRPr lang="da-DK" sz="2400" dirty="0"/>
          </a:p>
        </p:txBody>
      </p:sp>
      <p:sp>
        <p:nvSpPr>
          <p:cNvPr id="5" name="Rectangle 4"/>
          <p:cNvSpPr/>
          <p:nvPr/>
        </p:nvSpPr>
        <p:spPr>
          <a:xfrm>
            <a:off x="251520" y="1537568"/>
            <a:ext cx="8640960" cy="119675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5269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Landmarks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75531"/>
            <a:ext cx="6083300" cy="23876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31393"/>
            <a:ext cx="6096000" cy="3162300"/>
          </a:xfrm>
          <a:prstGeom prst="rect">
            <a:avLst/>
          </a:prstGeom>
        </p:spPr>
      </p:pic>
    </p:spTree>
    <p:extLst>
      <p:ext uri="{BB962C8B-B14F-4D97-AF65-F5344CB8AC3E}">
        <p14:creationId xmlns:p14="http://schemas.microsoft.com/office/powerpoint/2010/main" val="40065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Bounds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350" y="1316831"/>
            <a:ext cx="6832600" cy="24130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17</a:t>
            </a:fld>
            <a:endParaRPr lang="en-US"/>
          </a:p>
        </p:txBody>
      </p:sp>
    </p:spTree>
    <p:extLst>
      <p:ext uri="{BB962C8B-B14F-4D97-AF65-F5344CB8AC3E}">
        <p14:creationId xmlns:p14="http://schemas.microsoft.com/office/powerpoint/2010/main" val="66129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Landmarks</a:t>
            </a:r>
          </a:p>
        </p:txBody>
      </p:sp>
      <p:sp>
        <p:nvSpPr>
          <p:cNvPr id="4" name="Content Placeholder 2"/>
          <p:cNvSpPr txBox="1">
            <a:spLocks/>
          </p:cNvSpPr>
          <p:nvPr/>
        </p:nvSpPr>
        <p:spPr>
          <a:xfrm>
            <a:off x="251520" y="1628800"/>
            <a:ext cx="9217024" cy="52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2600" dirty="0"/>
              <a:t>Select a </a:t>
            </a:r>
            <a:r>
              <a:rPr lang="da-DK" sz="2600" i="1" dirty="0"/>
              <a:t>small</a:t>
            </a:r>
            <a:r>
              <a:rPr lang="da-DK" sz="2600" dirty="0"/>
              <a:t> </a:t>
            </a:r>
            <a:r>
              <a:rPr lang="da-DK" sz="2600" dirty="0" err="1"/>
              <a:t>number</a:t>
            </a:r>
            <a:r>
              <a:rPr lang="da-DK" sz="2600" dirty="0"/>
              <a:t> of </a:t>
            </a:r>
            <a:r>
              <a:rPr lang="da-DK" sz="2600" dirty="0" err="1"/>
              <a:t>vertices</a:t>
            </a:r>
            <a:r>
              <a:rPr lang="da-DK" sz="2600" dirty="0"/>
              <a:t> </a:t>
            </a:r>
            <a:r>
              <a:rPr lang="da-DK" sz="2600" i="1" dirty="0">
                <a:solidFill>
                  <a:schemeClr val="accent1"/>
                </a:solidFill>
              </a:rPr>
              <a:t>L</a:t>
            </a:r>
            <a:r>
              <a:rPr lang="da-DK" sz="2600" dirty="0"/>
              <a:t> (</a:t>
            </a:r>
            <a:r>
              <a:rPr lang="da-DK" sz="2600" dirty="0">
                <a:solidFill>
                  <a:schemeClr val="accent1"/>
                </a:solidFill>
              </a:rPr>
              <a:t>Landmarks</a:t>
            </a:r>
            <a:r>
              <a:rPr lang="da-DK" sz="2600" dirty="0"/>
              <a:t>)</a:t>
            </a:r>
          </a:p>
          <a:p>
            <a:pPr marL="0" indent="0">
              <a:buNone/>
            </a:pPr>
            <a:r>
              <a:rPr lang="da-DK" sz="2600" dirty="0"/>
              <a:t>For all nodes </a:t>
            </a:r>
            <a:r>
              <a:rPr lang="da-DK" sz="2600" i="1" dirty="0">
                <a:solidFill>
                  <a:srgbClr val="FF0000"/>
                </a:solidFill>
              </a:rPr>
              <a:t>v</a:t>
            </a:r>
            <a:r>
              <a:rPr lang="da-DK" sz="2600" dirty="0"/>
              <a:t> store distance </a:t>
            </a:r>
            <a:r>
              <a:rPr lang="da-DK" sz="2600" dirty="0" err="1"/>
              <a:t>vector</a:t>
            </a:r>
            <a:r>
              <a:rPr lang="da-DK" sz="2600" dirty="0"/>
              <a:t> </a:t>
            </a:r>
            <a:r>
              <a:rPr lang="da-DK" sz="2800" i="1" dirty="0"/>
              <a:t>d</a:t>
            </a:r>
            <a:r>
              <a:rPr lang="da-DK" sz="2800" dirty="0"/>
              <a:t>(</a:t>
            </a:r>
            <a:r>
              <a:rPr lang="da-DK" sz="2800" i="1" dirty="0" err="1">
                <a:solidFill>
                  <a:srgbClr val="FF0000"/>
                </a:solidFill>
              </a:rPr>
              <a:t>v</a:t>
            </a:r>
            <a:r>
              <a:rPr lang="da-DK" sz="2800" dirty="0" err="1"/>
              <a:t>,</a:t>
            </a:r>
            <a:r>
              <a:rPr lang="da-DK" sz="2800" i="1" dirty="0" err="1">
                <a:solidFill>
                  <a:schemeClr val="accent1"/>
                </a:solidFill>
              </a:rPr>
              <a:t>l</a:t>
            </a:r>
            <a:r>
              <a:rPr lang="da-DK" sz="2800" dirty="0"/>
              <a:t>) </a:t>
            </a:r>
            <a:r>
              <a:rPr lang="da-DK" sz="2600" dirty="0"/>
              <a:t>to all landmarks </a:t>
            </a:r>
            <a:r>
              <a:rPr lang="da-DK" sz="2600" i="1" dirty="0" err="1">
                <a:solidFill>
                  <a:schemeClr val="accent1"/>
                </a:solidFill>
              </a:rPr>
              <a:t>l</a:t>
            </a:r>
            <a:r>
              <a:rPr lang="da-DK" sz="2600" dirty="0" err="1">
                <a:solidFill>
                  <a:schemeClr val="accent1"/>
                </a:solidFill>
                <a:sym typeface="Symbol"/>
              </a:rPr>
              <a:t></a:t>
            </a:r>
            <a:r>
              <a:rPr lang="da-DK" sz="2600" i="1" dirty="0" err="1">
                <a:solidFill>
                  <a:schemeClr val="accent1"/>
                </a:solidFill>
                <a:sym typeface="Symbol"/>
              </a:rPr>
              <a:t>L</a:t>
            </a:r>
            <a:endParaRPr lang="da-DK" sz="2600" dirty="0">
              <a:solidFill>
                <a:schemeClr val="accent1"/>
              </a:solidFill>
            </a:endParaRPr>
          </a:p>
          <a:p>
            <a:pPr marL="0" indent="0">
              <a:buFont typeface="Arial" panose="020B0604020202020204" pitchFamily="34" charset="0"/>
              <a:buNone/>
            </a:pPr>
            <a:endParaRPr lang="da-DK" sz="2400" dirty="0"/>
          </a:p>
          <a:p>
            <a:pPr marL="0" indent="0">
              <a:spcBef>
                <a:spcPts val="600"/>
              </a:spcBef>
              <a:spcAft>
                <a:spcPts val="1200"/>
              </a:spcAft>
              <a:buNone/>
            </a:pPr>
            <a:r>
              <a:rPr lang="da-DK" sz="2400" b="1" dirty="0"/>
              <a:t>Idea</a:t>
            </a:r>
            <a:r>
              <a:rPr lang="da-DK" sz="2400" dirty="0"/>
              <a:t>	In A* </a:t>
            </a:r>
            <a:r>
              <a:rPr lang="da-DK" sz="2400" dirty="0" err="1"/>
              <a:t>algorithm</a:t>
            </a:r>
            <a:r>
              <a:rPr lang="da-DK" sz="2400" dirty="0"/>
              <a:t> fix </a:t>
            </a:r>
            <a:r>
              <a:rPr lang="da-DK" sz="2400" dirty="0" err="1"/>
              <a:t>one</a:t>
            </a:r>
            <a:r>
              <a:rPr lang="da-DK" sz="2400" dirty="0"/>
              <a:t> landmark </a:t>
            </a:r>
            <a:r>
              <a:rPr lang="da-DK" sz="2400" i="1" dirty="0" err="1">
                <a:solidFill>
                  <a:schemeClr val="accent1"/>
                </a:solidFill>
              </a:rPr>
              <a:t>l</a:t>
            </a:r>
            <a:r>
              <a:rPr lang="da-DK" sz="2400" dirty="0" err="1">
                <a:solidFill>
                  <a:schemeClr val="accent1"/>
                </a:solidFill>
                <a:sym typeface="Symbol"/>
              </a:rPr>
              <a:t></a:t>
            </a:r>
            <a:r>
              <a:rPr lang="da-DK" sz="2400" i="1" dirty="0" err="1">
                <a:solidFill>
                  <a:schemeClr val="accent1"/>
                </a:solidFill>
                <a:sym typeface="Symbol"/>
              </a:rPr>
              <a:t>L</a:t>
            </a:r>
            <a:r>
              <a:rPr lang="da-DK" sz="2400" dirty="0">
                <a:sym typeface="Symbol"/>
              </a:rPr>
              <a:t>, and</a:t>
            </a:r>
            <a:r>
              <a:rPr lang="da-DK" sz="2400" dirty="0"/>
              <a:t> </a:t>
            </a:r>
            <a:r>
              <a:rPr lang="da-DK" sz="2400" dirty="0" err="1"/>
              <a:t>use</a:t>
            </a:r>
            <a:r>
              <a:rPr lang="da-DK" sz="2400" dirty="0"/>
              <a:t> </a:t>
            </a:r>
            <a:r>
              <a:rPr lang="da-DK" sz="2400" i="1" dirty="0">
                <a:solidFill>
                  <a:schemeClr val="accent1"/>
                </a:solidFill>
              </a:rPr>
              <a:t>h</a:t>
            </a:r>
            <a:r>
              <a:rPr lang="da-DK" sz="2400" dirty="0">
                <a:solidFill>
                  <a:schemeClr val="accent1"/>
                </a:solidFill>
              </a:rPr>
              <a:t>(</a:t>
            </a:r>
            <a:r>
              <a:rPr lang="da-DK" sz="2400" i="1" dirty="0">
                <a:solidFill>
                  <a:schemeClr val="accent1"/>
                </a:solidFill>
              </a:rPr>
              <a:t>v</a:t>
            </a:r>
            <a:r>
              <a:rPr lang="da-DK" sz="2400" dirty="0">
                <a:solidFill>
                  <a:schemeClr val="accent1"/>
                </a:solidFill>
              </a:rPr>
              <a:t>) </a:t>
            </a:r>
            <a:r>
              <a:rPr lang="da-DK" sz="2400" dirty="0"/>
              <a:t>= </a:t>
            </a:r>
            <a:r>
              <a:rPr lang="da-DK" sz="2400" i="1" dirty="0"/>
              <a:t>d</a:t>
            </a:r>
            <a:r>
              <a:rPr lang="da-DK" sz="2400" dirty="0"/>
              <a:t>(</a:t>
            </a:r>
            <a:r>
              <a:rPr lang="da-DK" sz="2400" i="1" dirty="0" err="1">
                <a:solidFill>
                  <a:srgbClr val="FF0000"/>
                </a:solidFill>
              </a:rPr>
              <a:t>v</a:t>
            </a:r>
            <a:r>
              <a:rPr lang="da-DK" sz="2400" dirty="0" err="1"/>
              <a:t>,</a:t>
            </a:r>
            <a:r>
              <a:rPr lang="da-DK" sz="2400" i="1" dirty="0" err="1">
                <a:solidFill>
                  <a:schemeClr val="accent1"/>
                </a:solidFill>
              </a:rPr>
              <a:t>l</a:t>
            </a:r>
            <a:r>
              <a:rPr lang="da-DK" sz="2400" dirty="0"/>
              <a:t>)</a:t>
            </a:r>
            <a:br>
              <a:rPr lang="da-DK" sz="2400" dirty="0"/>
            </a:br>
            <a:r>
              <a:rPr lang="da-DK" sz="2400" dirty="0"/>
              <a:t>	(valid by </a:t>
            </a:r>
            <a:r>
              <a:rPr lang="da-DK" sz="2400" dirty="0" err="1"/>
              <a:t>triangle</a:t>
            </a:r>
            <a:r>
              <a:rPr lang="da-DK" sz="2400" dirty="0"/>
              <a:t> </a:t>
            </a:r>
            <a:r>
              <a:rPr lang="da-DK" sz="2400" dirty="0" err="1"/>
              <a:t>inequality</a:t>
            </a:r>
            <a:r>
              <a:rPr lang="da-DK" sz="2400" dirty="0"/>
              <a:t>)</a:t>
            </a:r>
          </a:p>
          <a:p>
            <a:pPr marL="0" indent="0">
              <a:spcBef>
                <a:spcPts val="600"/>
              </a:spcBef>
              <a:spcAft>
                <a:spcPts val="1200"/>
              </a:spcAft>
              <a:buFont typeface="Arial" panose="020B0604020202020204" pitchFamily="34" charset="0"/>
              <a:buNone/>
            </a:pPr>
            <a:endParaRPr lang="da-DK" sz="2400" dirty="0">
              <a:sym typeface="Symbol"/>
            </a:endParaRPr>
          </a:p>
          <a:p>
            <a:pPr marL="0" indent="0">
              <a:spcBef>
                <a:spcPts val="600"/>
              </a:spcBef>
              <a:spcAft>
                <a:spcPts val="1200"/>
              </a:spcAft>
              <a:buFont typeface="Arial" panose="020B0604020202020204" pitchFamily="34" charset="0"/>
              <a:buNone/>
            </a:pPr>
            <a:br>
              <a:rPr lang="da-DK" sz="2400" dirty="0">
                <a:sym typeface="Symbol"/>
              </a:rPr>
            </a:br>
            <a:endParaRPr lang="da-DK" sz="2400" dirty="0">
              <a:sym typeface="Symbol"/>
            </a:endParaRPr>
          </a:p>
          <a:p>
            <a:pPr marL="0" indent="0">
              <a:spcBef>
                <a:spcPts val="600"/>
              </a:spcBef>
              <a:spcAft>
                <a:spcPts val="1200"/>
              </a:spcAft>
              <a:buFont typeface="Arial" panose="020B0604020202020204" pitchFamily="34" charset="0"/>
              <a:buNone/>
              <a:tabLst>
                <a:tab pos="1250950" algn="l"/>
              </a:tabLst>
            </a:pPr>
            <a:r>
              <a:rPr lang="da-DK" sz="2400" dirty="0" err="1">
                <a:sym typeface="Symbol"/>
              </a:rPr>
              <a:t>Practice</a:t>
            </a:r>
            <a:r>
              <a:rPr lang="da-DK" sz="2400" dirty="0">
                <a:sym typeface="Symbol"/>
              </a:rPr>
              <a:t>:	</a:t>
            </a:r>
            <a:r>
              <a:rPr lang="da-DK" sz="2400" dirty="0" err="1">
                <a:sym typeface="Symbol"/>
              </a:rPr>
              <a:t>Use</a:t>
            </a:r>
            <a:r>
              <a:rPr lang="da-DK" sz="2400" dirty="0">
                <a:sym typeface="Symbol"/>
              </a:rPr>
              <a:t> more </a:t>
            </a:r>
            <a:r>
              <a:rPr lang="da-DK" sz="2400" dirty="0" err="1">
                <a:sym typeface="Symbol"/>
              </a:rPr>
              <a:t>than</a:t>
            </a:r>
            <a:r>
              <a:rPr lang="da-DK" sz="2400" dirty="0">
                <a:sym typeface="Symbol"/>
              </a:rPr>
              <a:t> </a:t>
            </a:r>
            <a:r>
              <a:rPr lang="da-DK" sz="2400" dirty="0" err="1">
                <a:sym typeface="Symbol"/>
              </a:rPr>
              <a:t>one</a:t>
            </a:r>
            <a:r>
              <a:rPr lang="da-DK" sz="2400" dirty="0">
                <a:sym typeface="Symbol"/>
              </a:rPr>
              <a:t> landmark to find </a:t>
            </a:r>
            <a:r>
              <a:rPr lang="da-DK" sz="2400" dirty="0" err="1">
                <a:sym typeface="Symbol"/>
              </a:rPr>
              <a:t>lower</a:t>
            </a:r>
            <a:r>
              <a:rPr lang="da-DK" sz="2400" dirty="0">
                <a:sym typeface="Symbol"/>
              </a:rPr>
              <a:t> </a:t>
            </a:r>
            <a:r>
              <a:rPr lang="da-DK" sz="2400" dirty="0" err="1">
                <a:sym typeface="Symbol"/>
              </a:rPr>
              <a:t>bounds</a:t>
            </a:r>
            <a:r>
              <a:rPr lang="da-DK" sz="2400" dirty="0">
                <a:sym typeface="Symbol"/>
              </a:rPr>
              <a:t> on </a:t>
            </a:r>
            <a:r>
              <a:rPr lang="da-DK" sz="2400" i="1" dirty="0">
                <a:solidFill>
                  <a:srgbClr val="FF0000"/>
                </a:solidFill>
                <a:sym typeface="Symbol"/>
              </a:rPr>
              <a:t>d</a:t>
            </a:r>
            <a:r>
              <a:rPr lang="da-DK" sz="2400" dirty="0">
                <a:solidFill>
                  <a:srgbClr val="FF0000"/>
                </a:solidFill>
                <a:sym typeface="Symbol"/>
              </a:rPr>
              <a:t>(</a:t>
            </a:r>
            <a:r>
              <a:rPr lang="da-DK" sz="2400" i="1" dirty="0" err="1">
                <a:solidFill>
                  <a:srgbClr val="FF0000"/>
                </a:solidFill>
                <a:sym typeface="Symbol"/>
              </a:rPr>
              <a:t>v</a:t>
            </a:r>
            <a:r>
              <a:rPr lang="da-DK" sz="2400" dirty="0" err="1">
                <a:solidFill>
                  <a:srgbClr val="FF0000"/>
                </a:solidFill>
                <a:sym typeface="Symbol"/>
              </a:rPr>
              <a:t>,</a:t>
            </a:r>
            <a:r>
              <a:rPr lang="da-DK" sz="2400" i="1" dirty="0" err="1">
                <a:solidFill>
                  <a:srgbClr val="FF0000"/>
                </a:solidFill>
                <a:sym typeface="Symbol"/>
              </a:rPr>
              <a:t>t</a:t>
            </a:r>
            <a:r>
              <a:rPr lang="da-DK" sz="2400" dirty="0">
                <a:solidFill>
                  <a:srgbClr val="FF0000"/>
                </a:solidFill>
                <a:sym typeface="Symbol"/>
              </a:rPr>
              <a:t>)</a:t>
            </a:r>
            <a:r>
              <a:rPr lang="da-DK" sz="2400" dirty="0">
                <a:sym typeface="Symbol"/>
              </a:rPr>
              <a:t>	</a:t>
            </a:r>
            <a:r>
              <a:rPr lang="da-DK" sz="2400" dirty="0" err="1">
                <a:sym typeface="Symbol"/>
              </a:rPr>
              <a:t>Dynamicly</a:t>
            </a:r>
            <a:r>
              <a:rPr lang="da-DK" sz="2400" dirty="0">
                <a:sym typeface="Symbol"/>
              </a:rPr>
              <a:t> </a:t>
            </a:r>
            <a:r>
              <a:rPr lang="da-DK" sz="2400" dirty="0" err="1">
                <a:sym typeface="Symbol"/>
              </a:rPr>
              <a:t>increase</a:t>
            </a:r>
            <a:r>
              <a:rPr lang="da-DK" sz="2400" dirty="0">
                <a:sym typeface="Symbol"/>
              </a:rPr>
              <a:t> landmark set </a:t>
            </a:r>
            <a:r>
              <a:rPr lang="da-DK" sz="2400" dirty="0" err="1">
                <a:sym typeface="Symbol"/>
              </a:rPr>
              <a:t>during</a:t>
            </a:r>
            <a:r>
              <a:rPr lang="da-DK" sz="2400" dirty="0">
                <a:sym typeface="Symbol"/>
              </a:rPr>
              <a:t> </a:t>
            </a:r>
            <a:r>
              <a:rPr lang="da-DK" sz="2400" dirty="0" err="1">
                <a:sym typeface="Symbol"/>
              </a:rPr>
              <a:t>search</a:t>
            </a:r>
            <a:br>
              <a:rPr lang="da-DK" sz="2400" dirty="0">
                <a:sym typeface="Symbol"/>
              </a:rPr>
            </a:br>
            <a:r>
              <a:rPr lang="da-DK" sz="2400" dirty="0">
                <a:sym typeface="Symbol"/>
              </a:rPr>
              <a:t>	</a:t>
            </a:r>
            <a:r>
              <a:rPr lang="da-DK" sz="2400" dirty="0" err="1">
                <a:sym typeface="Symbol"/>
              </a:rPr>
              <a:t>Bidirectional</a:t>
            </a:r>
            <a:r>
              <a:rPr lang="da-DK" sz="2400" dirty="0">
                <a:sym typeface="Symbol"/>
              </a:rPr>
              <a:t> A*</a:t>
            </a:r>
          </a:p>
        </p:txBody>
      </p:sp>
      <p:sp>
        <p:nvSpPr>
          <p:cNvPr id="5" name="Rectangle 4"/>
          <p:cNvSpPr/>
          <p:nvPr/>
        </p:nvSpPr>
        <p:spPr>
          <a:xfrm>
            <a:off x="251520" y="1512168"/>
            <a:ext cx="8640960" cy="119675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59" name="Group 58"/>
          <p:cNvGrpSpPr/>
          <p:nvPr/>
        </p:nvGrpSpPr>
        <p:grpSpPr>
          <a:xfrm>
            <a:off x="2139770" y="3861048"/>
            <a:ext cx="5096526" cy="1440160"/>
            <a:chOff x="2139770" y="3861048"/>
            <a:chExt cx="5096526" cy="1440160"/>
          </a:xfrm>
        </p:grpSpPr>
        <p:sp>
          <p:nvSpPr>
            <p:cNvPr id="6" name="Oval 5"/>
            <p:cNvSpPr/>
            <p:nvPr/>
          </p:nvSpPr>
          <p:spPr>
            <a:xfrm>
              <a:off x="2375546" y="456774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p:cNvSpPr/>
            <p:nvPr/>
          </p:nvSpPr>
          <p:spPr>
            <a:xfrm>
              <a:off x="2746975" y="4314325"/>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8" name="Straight Arrow Connector 7"/>
            <p:cNvCxnSpPr/>
            <p:nvPr/>
          </p:nvCxnSpPr>
          <p:spPr>
            <a:xfrm>
              <a:off x="2826394" y="4396478"/>
              <a:ext cx="471224" cy="1290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477100" y="4412899"/>
              <a:ext cx="255661" cy="21155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39770" y="4453154"/>
              <a:ext cx="264461" cy="369332"/>
            </a:xfrm>
            <a:prstGeom prst="rect">
              <a:avLst/>
            </a:prstGeom>
            <a:noFill/>
          </p:spPr>
          <p:txBody>
            <a:bodyPr wrap="square" rtlCol="0">
              <a:spAutoFit/>
            </a:bodyPr>
            <a:lstStyle/>
            <a:p>
              <a:r>
                <a:rPr lang="da-DK" i="1" dirty="0">
                  <a:solidFill>
                    <a:srgbClr val="FF0000"/>
                  </a:solidFill>
                </a:rPr>
                <a:t>s</a:t>
              </a:r>
            </a:p>
          </p:txBody>
        </p:sp>
        <p:sp>
          <p:nvSpPr>
            <p:cNvPr id="11" name="Oval 10"/>
            <p:cNvSpPr/>
            <p:nvPr/>
          </p:nvSpPr>
          <p:spPr>
            <a:xfrm>
              <a:off x="7032301" y="465512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p:cNvSpPr txBox="1"/>
            <p:nvPr/>
          </p:nvSpPr>
          <p:spPr>
            <a:xfrm>
              <a:off x="6971835" y="4787860"/>
              <a:ext cx="264461" cy="369332"/>
            </a:xfrm>
            <a:prstGeom prst="rect">
              <a:avLst/>
            </a:prstGeom>
            <a:noFill/>
          </p:spPr>
          <p:txBody>
            <a:bodyPr wrap="square" rtlCol="0">
              <a:spAutoFit/>
            </a:bodyPr>
            <a:lstStyle/>
            <a:p>
              <a:r>
                <a:rPr lang="da-DK" i="1" dirty="0">
                  <a:solidFill>
                    <a:schemeClr val="accent1"/>
                  </a:solidFill>
                </a:rPr>
                <a:t>l</a:t>
              </a:r>
            </a:p>
          </p:txBody>
        </p:sp>
        <p:sp>
          <p:nvSpPr>
            <p:cNvPr id="13" name="TextBox 12"/>
            <p:cNvSpPr txBox="1"/>
            <p:nvPr/>
          </p:nvSpPr>
          <p:spPr>
            <a:xfrm>
              <a:off x="5796136" y="3861048"/>
              <a:ext cx="264461" cy="369332"/>
            </a:xfrm>
            <a:prstGeom prst="rect">
              <a:avLst/>
            </a:prstGeom>
            <a:noFill/>
          </p:spPr>
          <p:txBody>
            <a:bodyPr wrap="square" rtlCol="0">
              <a:spAutoFit/>
            </a:bodyPr>
            <a:lstStyle/>
            <a:p>
              <a:r>
                <a:rPr lang="da-DK" i="1" dirty="0">
                  <a:solidFill>
                    <a:srgbClr val="FF0000"/>
                  </a:solidFill>
                </a:rPr>
                <a:t>t</a:t>
              </a:r>
            </a:p>
          </p:txBody>
        </p:sp>
        <p:sp>
          <p:nvSpPr>
            <p:cNvPr id="14" name="Oval 13"/>
            <p:cNvSpPr/>
            <p:nvPr/>
          </p:nvSpPr>
          <p:spPr>
            <a:xfrm>
              <a:off x="3287885" y="4466725"/>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p:cNvSpPr/>
            <p:nvPr/>
          </p:nvSpPr>
          <p:spPr>
            <a:xfrm>
              <a:off x="3791925" y="422305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p:cNvSpPr/>
            <p:nvPr/>
          </p:nvSpPr>
          <p:spPr>
            <a:xfrm>
              <a:off x="6528229" y="4511088"/>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p:cNvSpPr/>
            <p:nvPr/>
          </p:nvSpPr>
          <p:spPr>
            <a:xfrm>
              <a:off x="6024173" y="4663488"/>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5448125" y="4439080"/>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0" name="Straight Arrow Connector 19"/>
            <p:cNvCxnSpPr/>
            <p:nvPr/>
          </p:nvCxnSpPr>
          <p:spPr>
            <a:xfrm flipV="1">
              <a:off x="3359326" y="4329160"/>
              <a:ext cx="448785" cy="20756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64210" y="4289891"/>
              <a:ext cx="370247" cy="25244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296165" y="4525503"/>
              <a:ext cx="572202" cy="56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952514" y="4497454"/>
              <a:ext cx="493664" cy="1683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22614" y="4327137"/>
              <a:ext cx="353085" cy="18559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08136" y="4598431"/>
              <a:ext cx="431956" cy="129026"/>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596190" y="4575992"/>
              <a:ext cx="448785" cy="140245"/>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872061" y="4439080"/>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Rectangle 27"/>
            <p:cNvSpPr/>
            <p:nvPr/>
          </p:nvSpPr>
          <p:spPr>
            <a:xfrm>
              <a:off x="3223730" y="4139788"/>
              <a:ext cx="340158" cy="369332"/>
            </a:xfrm>
            <a:prstGeom prst="rect">
              <a:avLst/>
            </a:prstGeom>
          </p:spPr>
          <p:txBody>
            <a:bodyPr wrap="none">
              <a:spAutoFit/>
            </a:bodyPr>
            <a:lstStyle/>
            <a:p>
              <a:r>
                <a:rPr lang="da-DK" i="1" dirty="0">
                  <a:solidFill>
                    <a:srgbClr val="FF0000"/>
                  </a:solidFill>
                </a:rPr>
                <a:t>v</a:t>
              </a:r>
              <a:r>
                <a:rPr lang="da-DK" dirty="0"/>
                <a:t> </a:t>
              </a:r>
            </a:p>
          </p:txBody>
        </p:sp>
        <p:sp>
          <p:nvSpPr>
            <p:cNvPr id="31" name="Oval 30"/>
            <p:cNvSpPr/>
            <p:nvPr/>
          </p:nvSpPr>
          <p:spPr>
            <a:xfrm>
              <a:off x="5436096" y="472516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p:cNvSpPr/>
            <p:nvPr/>
          </p:nvSpPr>
          <p:spPr>
            <a:xfrm>
              <a:off x="4716016" y="479715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3" name="Straight Arrow Connector 32"/>
            <p:cNvCxnSpPr/>
            <p:nvPr/>
          </p:nvCxnSpPr>
          <p:spPr>
            <a:xfrm flipV="1">
              <a:off x="5504507" y="4748123"/>
              <a:ext cx="525101" cy="54321"/>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789283" y="4816024"/>
              <a:ext cx="651850" cy="54321"/>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300396" y="4589687"/>
              <a:ext cx="416459" cy="253497"/>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223989" y="451110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p:cNvSpPr/>
            <p:nvPr/>
          </p:nvSpPr>
          <p:spPr>
            <a:xfrm>
              <a:off x="6372216" y="4221088"/>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p:cNvSpPr/>
            <p:nvPr/>
          </p:nvSpPr>
          <p:spPr>
            <a:xfrm>
              <a:off x="6804248" y="4293096"/>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7" name="Straight Arrow Connector 46"/>
            <p:cNvCxnSpPr/>
            <p:nvPr/>
          </p:nvCxnSpPr>
          <p:spPr>
            <a:xfrm flipV="1">
              <a:off x="5939073" y="4285050"/>
              <a:ext cx="445078" cy="1040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41541" y="4295450"/>
              <a:ext cx="370627" cy="36515"/>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71580" y="4363351"/>
              <a:ext cx="198140" cy="302981"/>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868160" y="422110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Rectangle 53"/>
            <p:cNvSpPr/>
            <p:nvPr/>
          </p:nvSpPr>
          <p:spPr>
            <a:xfrm>
              <a:off x="6516216" y="3923764"/>
              <a:ext cx="631904" cy="369332"/>
            </a:xfrm>
            <a:prstGeom prst="rect">
              <a:avLst/>
            </a:prstGeom>
          </p:spPr>
          <p:txBody>
            <a:bodyPr wrap="none">
              <a:spAutoFit/>
            </a:bodyPr>
            <a:lstStyle/>
            <a:p>
              <a:r>
                <a:rPr lang="da-DK" i="1" dirty="0">
                  <a:solidFill>
                    <a:srgbClr val="00B050"/>
                  </a:solidFill>
                </a:rPr>
                <a:t>d</a:t>
              </a:r>
              <a:r>
                <a:rPr lang="da-DK" dirty="0">
                  <a:solidFill>
                    <a:srgbClr val="00B050"/>
                  </a:solidFill>
                </a:rPr>
                <a:t>(</a:t>
              </a:r>
              <a:r>
                <a:rPr lang="da-DK" i="1" dirty="0" err="1">
                  <a:solidFill>
                    <a:srgbClr val="FF0000"/>
                  </a:solidFill>
                </a:rPr>
                <a:t>t</a:t>
              </a:r>
              <a:r>
                <a:rPr lang="da-DK" dirty="0" err="1">
                  <a:solidFill>
                    <a:srgbClr val="00B050"/>
                  </a:solidFill>
                </a:rPr>
                <a:t>,</a:t>
              </a:r>
              <a:r>
                <a:rPr lang="da-DK" i="1" dirty="0" err="1">
                  <a:solidFill>
                    <a:schemeClr val="accent1"/>
                  </a:solidFill>
                </a:rPr>
                <a:t>l</a:t>
              </a:r>
              <a:r>
                <a:rPr lang="da-DK" dirty="0">
                  <a:solidFill>
                    <a:srgbClr val="00B050"/>
                  </a:solidFill>
                </a:rPr>
                <a:t>)</a:t>
              </a:r>
            </a:p>
          </p:txBody>
        </p:sp>
        <p:sp>
          <p:nvSpPr>
            <p:cNvPr id="55" name="Rectangle 54"/>
            <p:cNvSpPr/>
            <p:nvPr/>
          </p:nvSpPr>
          <p:spPr>
            <a:xfrm>
              <a:off x="4427984" y="4931876"/>
              <a:ext cx="657552" cy="369332"/>
            </a:xfrm>
            <a:prstGeom prst="rect">
              <a:avLst/>
            </a:prstGeom>
          </p:spPr>
          <p:txBody>
            <a:bodyPr wrap="none">
              <a:spAutoFit/>
            </a:bodyPr>
            <a:lstStyle/>
            <a:p>
              <a:r>
                <a:rPr lang="da-DK" i="1" dirty="0">
                  <a:solidFill>
                    <a:schemeClr val="accent1"/>
                  </a:solidFill>
                </a:rPr>
                <a:t>d</a:t>
              </a:r>
              <a:r>
                <a:rPr lang="da-DK" dirty="0">
                  <a:solidFill>
                    <a:schemeClr val="accent1"/>
                  </a:solidFill>
                </a:rPr>
                <a:t>(</a:t>
              </a:r>
              <a:r>
                <a:rPr lang="da-DK" i="1" dirty="0" err="1">
                  <a:solidFill>
                    <a:srgbClr val="FF0000"/>
                  </a:solidFill>
                </a:rPr>
                <a:t>v</a:t>
              </a:r>
              <a:r>
                <a:rPr lang="da-DK" dirty="0" err="1">
                  <a:solidFill>
                    <a:schemeClr val="accent1"/>
                  </a:solidFill>
                </a:rPr>
                <a:t>,</a:t>
              </a:r>
              <a:r>
                <a:rPr lang="da-DK" i="1" dirty="0" err="1">
                  <a:solidFill>
                    <a:schemeClr val="accent1"/>
                  </a:solidFill>
                </a:rPr>
                <a:t>l</a:t>
              </a:r>
              <a:r>
                <a:rPr lang="da-DK" dirty="0">
                  <a:solidFill>
                    <a:schemeClr val="accent1"/>
                  </a:solidFill>
                </a:rPr>
                <a:t>)</a:t>
              </a:r>
            </a:p>
          </p:txBody>
        </p:sp>
        <p:sp>
          <p:nvSpPr>
            <p:cNvPr id="56" name="Rectangle 55"/>
            <p:cNvSpPr/>
            <p:nvPr/>
          </p:nvSpPr>
          <p:spPr>
            <a:xfrm>
              <a:off x="4463261" y="4077072"/>
              <a:ext cx="681597" cy="369332"/>
            </a:xfrm>
            <a:prstGeom prst="rect">
              <a:avLst/>
            </a:prstGeom>
          </p:spPr>
          <p:txBody>
            <a:bodyPr wrap="none">
              <a:spAutoFit/>
            </a:bodyPr>
            <a:lstStyle/>
            <a:p>
              <a:r>
                <a:rPr lang="da-DK" i="1" dirty="0">
                  <a:solidFill>
                    <a:srgbClr val="FF0000"/>
                  </a:solidFill>
                </a:rPr>
                <a:t>d</a:t>
              </a:r>
              <a:r>
                <a:rPr lang="da-DK" dirty="0">
                  <a:solidFill>
                    <a:srgbClr val="FF0000"/>
                  </a:solidFill>
                </a:rPr>
                <a:t>(</a:t>
              </a:r>
              <a:r>
                <a:rPr lang="da-DK" i="1" dirty="0" err="1">
                  <a:solidFill>
                    <a:srgbClr val="FF0000"/>
                  </a:solidFill>
                </a:rPr>
                <a:t>v</a:t>
              </a:r>
              <a:r>
                <a:rPr lang="da-DK" dirty="0" err="1">
                  <a:solidFill>
                    <a:srgbClr val="FF0000"/>
                  </a:solidFill>
                </a:rPr>
                <a:t>,</a:t>
              </a:r>
              <a:r>
                <a:rPr lang="da-DK" i="1" dirty="0" err="1">
                  <a:solidFill>
                    <a:srgbClr val="FF0000"/>
                  </a:solidFill>
                </a:rPr>
                <a:t>t</a:t>
              </a:r>
              <a:r>
                <a:rPr lang="da-DK" dirty="0">
                  <a:solidFill>
                    <a:srgbClr val="FF0000"/>
                  </a:solidFill>
                </a:rPr>
                <a:t>)</a:t>
              </a:r>
            </a:p>
          </p:txBody>
        </p:sp>
        <p:sp>
          <p:nvSpPr>
            <p:cNvPr id="57" name="Right Brace 56"/>
            <p:cNvSpPr/>
            <p:nvPr/>
          </p:nvSpPr>
          <p:spPr>
            <a:xfrm rot="5400000">
              <a:off x="3276198" y="3925725"/>
              <a:ext cx="190461" cy="1855709"/>
            </a:xfrm>
            <a:prstGeom prst="rightBrace">
              <a:avLst>
                <a:gd name="adj1" fmla="val 8333"/>
                <a:gd name="adj2" fmla="val 495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58" name="TextBox 57"/>
            <p:cNvSpPr txBox="1"/>
            <p:nvPr/>
          </p:nvSpPr>
          <p:spPr>
            <a:xfrm>
              <a:off x="3035007" y="4931876"/>
              <a:ext cx="744905" cy="369332"/>
            </a:xfrm>
            <a:prstGeom prst="rect">
              <a:avLst/>
            </a:prstGeom>
            <a:noFill/>
          </p:spPr>
          <p:txBody>
            <a:bodyPr wrap="square" rtlCol="0">
              <a:spAutoFit/>
            </a:bodyPr>
            <a:lstStyle/>
            <a:p>
              <a:r>
                <a:rPr lang="da-DK" i="1" dirty="0"/>
                <a:t>w</a:t>
              </a:r>
              <a:r>
                <a:rPr lang="da-DK" dirty="0"/>
                <a:t>’=0</a:t>
              </a:r>
            </a:p>
          </p:txBody>
        </p:sp>
      </p:grpSp>
    </p:spTree>
    <p:extLst>
      <p:ext uri="{BB962C8B-B14F-4D97-AF65-F5344CB8AC3E}">
        <p14:creationId xmlns:p14="http://schemas.microsoft.com/office/powerpoint/2010/main" val="16561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 presetClass="entr" presetSubtype="0" fill="hold" nodeType="withEffect">
                                  <p:stCondLst>
                                    <p:cond delay="200"/>
                                  </p:stCondLst>
                                  <p:childTnLst>
                                    <p:set>
                                      <p:cBhvr>
                                        <p:cTn id="9" dur="1" fill="hold">
                                          <p:stCondLst>
                                            <p:cond delay="0"/>
                                          </p:stCondLst>
                                        </p:cTn>
                                        <p:tgtEl>
                                          <p:spTgt spid="5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fade">
                                      <p:cBhvr>
                                        <p:cTn id="1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Bidirectional A* with Landmarks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719773"/>
            <a:ext cx="4416152" cy="47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95536" y="6536377"/>
            <a:ext cx="8424936" cy="276999"/>
          </a:xfrm>
          <a:prstGeom prst="rect">
            <a:avLst/>
          </a:prstGeom>
        </p:spPr>
        <p:txBody>
          <a:bodyPr wrap="square">
            <a:spAutoFit/>
          </a:bodyPr>
          <a:lstStyle/>
          <a:p>
            <a:pPr algn="ctr"/>
            <a:r>
              <a:rPr lang="da-DK" sz="1200" dirty="0"/>
              <a:t>http://www.cs.princeton.edu/courses/archive/spr06/cos423/Handouts/EPP%20shortest%20path%20algorithms.pdf</a:t>
            </a:r>
          </a:p>
        </p:txBody>
      </p:sp>
    </p:spTree>
    <p:extLst>
      <p:ext uri="{BB962C8B-B14F-4D97-AF65-F5344CB8AC3E}">
        <p14:creationId xmlns:p14="http://schemas.microsoft.com/office/powerpoint/2010/main" val="127356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Roman Empire in the year 125AD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442" y="889000"/>
            <a:ext cx="8527657" cy="6273309"/>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a:t>
            </a:fld>
            <a:endParaRPr lang="en-US"/>
          </a:p>
        </p:txBody>
      </p:sp>
    </p:spTree>
    <p:extLst>
      <p:ext uri="{BB962C8B-B14F-4D97-AF65-F5344CB8AC3E}">
        <p14:creationId xmlns:p14="http://schemas.microsoft.com/office/powerpoint/2010/main" val="952326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20</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t>Goal directed technical</a:t>
            </a:r>
          </a:p>
          <a:p>
            <a:pPr lvl="0"/>
            <a:r>
              <a:rPr lang="en-US" dirty="0">
                <a:solidFill>
                  <a:srgbClr val="FF0000"/>
                </a:solidFill>
              </a:rPr>
              <a:t>Hierarchical technical</a:t>
            </a:r>
          </a:p>
          <a:p>
            <a:pPr lvl="0"/>
            <a:r>
              <a:rPr lang="en-US" dirty="0"/>
              <a:t>Bounded hop technical</a:t>
            </a:r>
          </a:p>
          <a:p>
            <a:pPr lvl="0"/>
            <a:r>
              <a:rPr lang="en-US" dirty="0"/>
              <a:t>Q&amp;A</a:t>
            </a:r>
          </a:p>
          <a:p>
            <a:pPr lvl="0"/>
            <a:endParaRPr lang="en-US" dirty="0"/>
          </a:p>
        </p:txBody>
      </p:sp>
    </p:spTree>
    <p:extLst>
      <p:ext uri="{BB962C8B-B14F-4D97-AF65-F5344CB8AC3E}">
        <p14:creationId xmlns:p14="http://schemas.microsoft.com/office/powerpoint/2010/main" val="77222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Prune and shrink</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21</a:t>
            </a:fld>
            <a:endParaRPr lang="en-US"/>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49" y="780716"/>
            <a:ext cx="6889173" cy="545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92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Reach</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8805" y="1388686"/>
            <a:ext cx="2489200" cy="25273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22</a:t>
            </a:fld>
            <a:endParaRPr lang="en-US"/>
          </a:p>
        </p:txBody>
      </p:sp>
      <p:sp>
        <p:nvSpPr>
          <p:cNvPr id="8" name="TextBox 7"/>
          <p:cNvSpPr txBox="1"/>
          <p:nvPr/>
        </p:nvSpPr>
        <p:spPr>
          <a:xfrm>
            <a:off x="962526" y="4668253"/>
            <a:ext cx="7280833" cy="923330"/>
          </a:xfrm>
          <a:prstGeom prst="rect">
            <a:avLst/>
          </a:prstGeom>
          <a:noFill/>
        </p:spPr>
        <p:txBody>
          <a:bodyPr wrap="square" rtlCol="0">
            <a:spAutoFit/>
          </a:bodyPr>
          <a:lstStyle/>
          <a:p>
            <a:r>
              <a:rPr lang="en-US" altLang="zh-CN" dirty="0" err="1"/>
              <a:t>Gutman</a:t>
            </a:r>
            <a:r>
              <a:rPr lang="zh-CN" altLang="en-US" dirty="0"/>
              <a:t> </a:t>
            </a:r>
            <a:r>
              <a:rPr lang="en-US" altLang="zh-CN" dirty="0"/>
              <a:t>Ron: Reach-based Routing: A New Approach to Shortest Path Algorithms Optimized for Road Networks, 2004</a:t>
            </a:r>
          </a:p>
          <a:p>
            <a:r>
              <a:rPr lang="en-US" altLang="zh-CN" dirty="0"/>
              <a:t>Geo Architect in </a:t>
            </a:r>
            <a:r>
              <a:rPr lang="en-US" altLang="zh-CN"/>
              <a:t>Telenav</a:t>
            </a:r>
            <a:endParaRPr lang="en-US" altLang="zh-CN" dirty="0"/>
          </a:p>
        </p:txBody>
      </p:sp>
    </p:spTree>
    <p:extLst>
      <p:ext uri="{BB962C8B-B14F-4D97-AF65-F5344CB8AC3E}">
        <p14:creationId xmlns:p14="http://schemas.microsoft.com/office/powerpoint/2010/main" val="1493703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Reach</a:t>
            </a:r>
            <a:endParaRPr lang="en-US" dirty="0"/>
          </a:p>
        </p:txBody>
      </p:sp>
      <p:sp>
        <p:nvSpPr>
          <p:cNvPr id="3" name="Content Placeholder 2"/>
          <p:cNvSpPr>
            <a:spLocks noGrp="1"/>
          </p:cNvSpPr>
          <p:nvPr>
            <p:ph idx="1"/>
          </p:nvPr>
        </p:nvSpPr>
        <p:spPr/>
        <p:txBody>
          <a:bodyPr/>
          <a:lstStyle/>
          <a:p>
            <a:r>
              <a:rPr lang="da-DK" b="1" dirty="0">
                <a:sym typeface="Symbol"/>
              </a:rPr>
              <a:t>Idea</a:t>
            </a:r>
            <a:r>
              <a:rPr lang="da-DK" dirty="0">
                <a:sym typeface="Symbol"/>
              </a:rPr>
              <a:t>	Reach(</a:t>
            </a:r>
            <a:r>
              <a:rPr lang="da-DK" i="1" dirty="0">
                <a:solidFill>
                  <a:schemeClr val="accent1"/>
                </a:solidFill>
                <a:sym typeface="Symbol"/>
              </a:rPr>
              <a:t>v</a:t>
            </a:r>
            <a:r>
              <a:rPr lang="da-DK" dirty="0">
                <a:sym typeface="Symbol"/>
              </a:rPr>
              <a:t>) </a:t>
            </a:r>
            <a:r>
              <a:rPr lang="da-DK" dirty="0" err="1">
                <a:sym typeface="Symbol"/>
              </a:rPr>
              <a:t>defines</a:t>
            </a:r>
            <a:r>
              <a:rPr lang="da-DK" dirty="0">
                <a:sym typeface="Symbol"/>
              </a:rPr>
              <a:t> ball </a:t>
            </a:r>
            <a:r>
              <a:rPr lang="da-DK" dirty="0" err="1">
                <a:sym typeface="Symbol"/>
              </a:rPr>
              <a:t>around</a:t>
            </a:r>
            <a:r>
              <a:rPr lang="da-DK" dirty="0">
                <a:sym typeface="Symbol"/>
              </a:rPr>
              <a:t> </a:t>
            </a:r>
            <a:r>
              <a:rPr lang="da-DK" i="1" dirty="0">
                <a:solidFill>
                  <a:schemeClr val="accent1"/>
                </a:solidFill>
                <a:sym typeface="Symbol"/>
              </a:rPr>
              <a:t>v</a:t>
            </a:r>
            <a:r>
              <a:rPr lang="da-DK" dirty="0">
                <a:sym typeface="Symbol"/>
              </a:rPr>
              <a:t>. </a:t>
            </a:r>
            <a:br>
              <a:rPr lang="da-DK" dirty="0">
                <a:sym typeface="Symbol"/>
              </a:rPr>
            </a:br>
            <a:r>
              <a:rPr lang="da-DK" dirty="0">
                <a:sym typeface="Symbol"/>
              </a:rPr>
              <a:t>	      If </a:t>
            </a:r>
            <a:r>
              <a:rPr lang="da-DK" dirty="0" err="1">
                <a:sym typeface="Symbol"/>
              </a:rPr>
              <a:t>both</a:t>
            </a:r>
            <a:r>
              <a:rPr lang="da-DK" dirty="0">
                <a:sym typeface="Symbol"/>
              </a:rPr>
              <a:t> </a:t>
            </a:r>
            <a:r>
              <a:rPr lang="da-DK" i="1" dirty="0">
                <a:solidFill>
                  <a:srgbClr val="FF0000"/>
                </a:solidFill>
                <a:sym typeface="Symbol"/>
              </a:rPr>
              <a:t>s</a:t>
            </a:r>
            <a:r>
              <a:rPr lang="da-DK" dirty="0">
                <a:sym typeface="Symbol"/>
              </a:rPr>
              <a:t> and </a:t>
            </a:r>
            <a:r>
              <a:rPr lang="da-DK" i="1" dirty="0">
                <a:solidFill>
                  <a:srgbClr val="92D050"/>
                </a:solidFill>
                <a:sym typeface="Symbol"/>
              </a:rPr>
              <a:t>t</a:t>
            </a:r>
            <a:r>
              <a:rPr lang="da-DK" dirty="0">
                <a:sym typeface="Symbol"/>
              </a:rPr>
              <a:t> </a:t>
            </a:r>
            <a:r>
              <a:rPr lang="da-DK" dirty="0" err="1">
                <a:sym typeface="Symbol"/>
              </a:rPr>
              <a:t>outside</a:t>
            </a:r>
            <a:r>
              <a:rPr lang="da-DK" dirty="0">
                <a:sym typeface="Symbol"/>
              </a:rPr>
              <a:t> ball, </a:t>
            </a:r>
            <a:r>
              <a:rPr lang="da-DK" i="1" dirty="0">
                <a:solidFill>
                  <a:schemeClr val="accent1"/>
                </a:solidFill>
                <a:sym typeface="Symbol"/>
              </a:rPr>
              <a:t>v</a:t>
            </a:r>
            <a:r>
              <a:rPr lang="da-DK" dirty="0">
                <a:sym typeface="Symbol"/>
              </a:rPr>
              <a:t> is not on </a:t>
            </a:r>
            <a:r>
              <a:rPr lang="da-DK" dirty="0" err="1">
                <a:sym typeface="Symbol"/>
              </a:rPr>
              <a:t>shortest</a:t>
            </a:r>
            <a:r>
              <a:rPr lang="da-DK" dirty="0">
                <a:sym typeface="Symbol"/>
              </a:rPr>
              <a:t> </a:t>
            </a:r>
            <a:r>
              <a:rPr lang="da-DK" dirty="0" err="1">
                <a:sym typeface="Symbol"/>
              </a:rPr>
              <a:t>path</a:t>
            </a:r>
            <a:endParaRPr lang="da-DK" dirty="0">
              <a:sym typeface="Symbol"/>
            </a:endParaRPr>
          </a:p>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23</a:t>
            </a:fld>
            <a:endParaRPr lang="en-US"/>
          </a:p>
        </p:txBody>
      </p:sp>
    </p:spTree>
    <p:extLst>
      <p:ext uri="{BB962C8B-B14F-4D97-AF65-F5344CB8AC3E}">
        <p14:creationId xmlns:p14="http://schemas.microsoft.com/office/powerpoint/2010/main" val="144703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Reach</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600" y="1042708"/>
            <a:ext cx="8597900" cy="1847656"/>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24</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2616200"/>
            <a:ext cx="9004300" cy="1625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52" y="4168775"/>
            <a:ext cx="8585200" cy="2260600"/>
          </a:xfrm>
          <a:prstGeom prst="rect">
            <a:avLst/>
          </a:prstGeom>
        </p:spPr>
      </p:pic>
    </p:spTree>
    <p:extLst>
      <p:ext uri="{BB962C8B-B14F-4D97-AF65-F5344CB8AC3E}">
        <p14:creationId xmlns:p14="http://schemas.microsoft.com/office/powerpoint/2010/main" val="13311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 for prune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322137"/>
            <a:ext cx="8597900" cy="3283855"/>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25</a:t>
            </a:fld>
            <a:endParaRPr lang="en-US"/>
          </a:p>
        </p:txBody>
      </p:sp>
    </p:spTree>
    <p:extLst>
      <p:ext uri="{BB962C8B-B14F-4D97-AF65-F5344CB8AC3E}">
        <p14:creationId xmlns:p14="http://schemas.microsoft.com/office/powerpoint/2010/main" val="105124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109865"/>
            <a:ext cx="5148000" cy="5469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lgn="l"/>
            <a:r>
              <a:rPr lang="da-DK" dirty="0"/>
              <a:t>Reach(</a:t>
            </a:r>
            <a:r>
              <a:rPr lang="da-DK" i="1" dirty="0"/>
              <a:t>v</a:t>
            </a:r>
            <a:r>
              <a:rPr lang="da-DK" dirty="0"/>
              <a:t>)</a:t>
            </a:r>
          </a:p>
        </p:txBody>
      </p:sp>
      <p:sp>
        <p:nvSpPr>
          <p:cNvPr id="5" name="Rectangle 4"/>
          <p:cNvSpPr/>
          <p:nvPr/>
        </p:nvSpPr>
        <p:spPr>
          <a:xfrm>
            <a:off x="395536" y="6536377"/>
            <a:ext cx="8424936" cy="276999"/>
          </a:xfrm>
          <a:prstGeom prst="rect">
            <a:avLst/>
          </a:prstGeom>
        </p:spPr>
        <p:txBody>
          <a:bodyPr wrap="square">
            <a:spAutoFit/>
          </a:bodyPr>
          <a:lstStyle/>
          <a:p>
            <a:pPr algn="ctr"/>
            <a:r>
              <a:rPr lang="da-DK" sz="1200"/>
              <a:t>http://www.cs.princeton.edu/courses/archive/spr06/cos423/Handouts/EPP%20shortest%20path%20algorithms.pdf</a:t>
            </a:r>
          </a:p>
        </p:txBody>
      </p:sp>
    </p:spTree>
    <p:extLst>
      <p:ext uri="{BB962C8B-B14F-4D97-AF65-F5344CB8AC3E}">
        <p14:creationId xmlns:p14="http://schemas.microsoft.com/office/powerpoint/2010/main" val="167084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Class – Attribute based promote</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27</a:t>
            </a:fld>
            <a:endParaRPr lang="en-US"/>
          </a:p>
        </p:txBody>
      </p:sp>
      <p:sp>
        <p:nvSpPr>
          <p:cNvPr id="7" name="Content Placeholder 2"/>
          <p:cNvSpPr>
            <a:spLocks noGrp="1"/>
          </p:cNvSpPr>
          <p:nvPr>
            <p:ph idx="1"/>
          </p:nvPr>
        </p:nvSpPr>
        <p:spPr>
          <a:xfrm>
            <a:off x="457200" y="1079500"/>
            <a:ext cx="8597900" cy="5046663"/>
          </a:xfrm>
        </p:spPr>
        <p:txBody>
          <a:bodyPr/>
          <a:lstStyle/>
          <a:p>
            <a:r>
              <a:rPr lang="en-US" dirty="0"/>
              <a:t>TME (</a:t>
            </a:r>
            <a:r>
              <a:rPr lang="en-US" dirty="0" err="1"/>
              <a:t>Telenav</a:t>
            </a:r>
            <a:r>
              <a:rPr lang="en-US" dirty="0"/>
              <a:t>, since 2006)</a:t>
            </a:r>
          </a:p>
          <a:p>
            <a:endParaRPr lang="en-US" dirty="0"/>
          </a:p>
          <a:p>
            <a:r>
              <a:rPr lang="en-US" dirty="0"/>
              <a:t>Micro (</a:t>
            </a:r>
            <a:r>
              <a:rPr lang="en-US" dirty="0" err="1"/>
              <a:t>Telenav</a:t>
            </a:r>
            <a:r>
              <a:rPr lang="en-US" dirty="0"/>
              <a:t>, since 2009)</a:t>
            </a:r>
          </a:p>
          <a:p>
            <a:endParaRPr lang="en-US" dirty="0"/>
          </a:p>
          <a:p>
            <a:r>
              <a:rPr lang="en-US" dirty="0"/>
              <a:t>NGX (</a:t>
            </a:r>
            <a:r>
              <a:rPr lang="en-US" dirty="0" err="1"/>
              <a:t>Telenav</a:t>
            </a:r>
            <a:r>
              <a:rPr lang="en-US" dirty="0"/>
              <a:t>, since 2014)</a:t>
            </a:r>
          </a:p>
        </p:txBody>
      </p:sp>
    </p:spTree>
    <p:extLst>
      <p:ext uri="{BB962C8B-B14F-4D97-AF65-F5344CB8AC3E}">
        <p14:creationId xmlns:p14="http://schemas.microsoft.com/office/powerpoint/2010/main" val="75016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 – illustration</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28</a:t>
            </a:fld>
            <a:endParaRPr lang="en-US"/>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869984"/>
            <a:ext cx="71151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0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Level promote strategy - Count choices</a:t>
            </a:r>
          </a:p>
        </p:txBody>
      </p:sp>
      <p:sp>
        <p:nvSpPr>
          <p:cNvPr id="3" name="Content Placeholder 2"/>
          <p:cNvSpPr>
            <a:spLocks noGrp="1"/>
          </p:cNvSpPr>
          <p:nvPr>
            <p:ph idx="1"/>
          </p:nvPr>
        </p:nvSpPr>
        <p:spPr>
          <a:xfrm>
            <a:off x="457200" y="1079500"/>
            <a:ext cx="8395855" cy="5046663"/>
          </a:xfrm>
        </p:spPr>
        <p:txBody>
          <a:bodyPr/>
          <a:lstStyle/>
          <a:p>
            <a:pPr marL="342900" lvl="1" indent="-342900">
              <a:buFont typeface="Arial"/>
              <a:buChar char="•"/>
            </a:pPr>
            <a:r>
              <a:rPr lang="en-US" sz="2000" dirty="0">
                <a:latin typeface="Arial" pitchFamily="34" charset="0"/>
                <a:ea typeface="Times New Roman" pitchFamily="18" charset="0"/>
              </a:rPr>
              <a:t>FC keeps a count of node choices in the priority queue for each level, if the choices after level promotion reach a threshold (current is 40), then it is safe to promote</a:t>
            </a:r>
          </a:p>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29</a:t>
            </a:fld>
            <a:endParaRPr lang="en-US"/>
          </a:p>
        </p:txBody>
      </p:sp>
      <p:pic>
        <p:nvPicPr>
          <p:cNvPr id="921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38" y="2198055"/>
            <a:ext cx="4235353" cy="376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517573" y="3078094"/>
            <a:ext cx="3013363" cy="2862322"/>
          </a:xfrm>
          <a:prstGeom prst="rect">
            <a:avLst/>
          </a:prstGeom>
        </p:spPr>
        <p:txBody>
          <a:bodyPr wrap="square">
            <a:spAutoFit/>
          </a:bodyPr>
          <a:lstStyle/>
          <a:p>
            <a:r>
              <a:rPr lang="en-US" dirty="0">
                <a:solidFill>
                  <a:srgbClr val="FF0000"/>
                </a:solidFill>
              </a:rPr>
              <a:t>The choices threshold </a:t>
            </a:r>
            <a:r>
              <a:rPr lang="en-US" dirty="0"/>
              <a:t>controls the acceleration of the routing exploration. As it becomes smaller, the exploration gets more accelerated, and the route calculation tends to become faster, but the probability of resulting in a less optimal route  also becomes greater.</a:t>
            </a:r>
          </a:p>
        </p:txBody>
      </p:sp>
    </p:spTree>
    <p:extLst>
      <p:ext uri="{BB962C8B-B14F-4D97-AF65-F5344CB8AC3E}">
        <p14:creationId xmlns:p14="http://schemas.microsoft.com/office/powerpoint/2010/main" val="183514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t>Goal directed technical</a:t>
            </a:r>
          </a:p>
          <a:p>
            <a:pPr lvl="0"/>
            <a:r>
              <a:rPr lang="en-US" dirty="0"/>
              <a:t>Hierarchical technical</a:t>
            </a:r>
          </a:p>
          <a:p>
            <a:pPr lvl="0"/>
            <a:r>
              <a:rPr lang="en-US" dirty="0"/>
              <a:t>Bounded hop technical</a:t>
            </a:r>
          </a:p>
          <a:p>
            <a:pPr lvl="0"/>
            <a:r>
              <a:rPr lang="en-US" dirty="0"/>
              <a:t>Q&amp;A</a:t>
            </a:r>
          </a:p>
          <a:p>
            <a:pPr lvl="0"/>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Columbus_to_Chicago</a:t>
            </a:r>
            <a:r>
              <a:rPr lang="en-US" b="0" dirty="0"/>
              <a:t> avoid toll</a:t>
            </a: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a:p>
          <a:p>
            <a:pPr lvl="0"/>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71" y="1035626"/>
            <a:ext cx="8686801" cy="5503286"/>
          </a:xfrm>
          <a:prstGeom prst="rect">
            <a:avLst/>
          </a:prstGeom>
        </p:spPr>
      </p:pic>
    </p:spTree>
    <p:extLst>
      <p:ext uri="{BB962C8B-B14F-4D97-AF65-F5344CB8AC3E}">
        <p14:creationId xmlns:p14="http://schemas.microsoft.com/office/powerpoint/2010/main" val="1212010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3233914" y="3875237"/>
            <a:ext cx="2709949" cy="753060"/>
          </a:xfrm>
          <a:custGeom>
            <a:avLst/>
            <a:gdLst>
              <a:gd name="connsiteX0" fmla="*/ 0 w 2709949"/>
              <a:gd name="connsiteY0" fmla="*/ 0 h 753060"/>
              <a:gd name="connsiteX1" fmla="*/ 1379913 w 2709949"/>
              <a:gd name="connsiteY1" fmla="*/ 748146 h 753060"/>
              <a:gd name="connsiteX2" fmla="*/ 2709949 w 2709949"/>
              <a:gd name="connsiteY2" fmla="*/ 266008 h 753060"/>
            </a:gdLst>
            <a:ahLst/>
            <a:cxnLst>
              <a:cxn ang="0">
                <a:pos x="connsiteX0" y="connsiteY0"/>
              </a:cxn>
              <a:cxn ang="0">
                <a:pos x="connsiteX1" y="connsiteY1"/>
              </a:cxn>
              <a:cxn ang="0">
                <a:pos x="connsiteX2" y="connsiteY2"/>
              </a:cxn>
            </a:cxnLst>
            <a:rect l="l" t="t" r="r" b="b"/>
            <a:pathLst>
              <a:path w="2709949" h="753060">
                <a:moveTo>
                  <a:pt x="0" y="0"/>
                </a:moveTo>
                <a:cubicBezTo>
                  <a:pt x="464127" y="351905"/>
                  <a:pt x="928255" y="703811"/>
                  <a:pt x="1379913" y="748146"/>
                </a:cubicBezTo>
                <a:cubicBezTo>
                  <a:pt x="1831571" y="792481"/>
                  <a:pt x="2270760" y="529244"/>
                  <a:pt x="2709949" y="266008"/>
                </a:cubicBezTo>
              </a:path>
            </a:pathLst>
          </a:custGeom>
          <a:noFill/>
          <a:ln>
            <a:solidFill>
              <a:srgbClr val="00B05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92D050"/>
              </a:solidFill>
            </a:endParaRPr>
          </a:p>
        </p:txBody>
      </p:sp>
      <p:sp>
        <p:nvSpPr>
          <p:cNvPr id="3" name="Content Placeholder 2"/>
          <p:cNvSpPr>
            <a:spLocks noGrp="1"/>
          </p:cNvSpPr>
          <p:nvPr>
            <p:ph idx="1"/>
          </p:nvPr>
        </p:nvSpPr>
        <p:spPr>
          <a:xfrm>
            <a:off x="323528" y="2176265"/>
            <a:ext cx="8568952" cy="4349079"/>
          </a:xfrm>
        </p:spPr>
        <p:txBody>
          <a:bodyPr>
            <a:noAutofit/>
          </a:bodyPr>
          <a:lstStyle/>
          <a:p>
            <a:pPr marL="0" indent="0" algn="ctr">
              <a:buNone/>
            </a:pPr>
            <a:r>
              <a:rPr lang="da-DK" sz="2800" dirty="0"/>
              <a:t>A </a:t>
            </a:r>
            <a:r>
              <a:rPr lang="da-DK" sz="2800" dirty="0" err="1"/>
              <a:t>directed</a:t>
            </a:r>
            <a:r>
              <a:rPr lang="da-DK" sz="2800" dirty="0"/>
              <a:t> </a:t>
            </a:r>
            <a:r>
              <a:rPr lang="da-DK" sz="2800" dirty="0" err="1"/>
              <a:t>path</a:t>
            </a:r>
            <a:r>
              <a:rPr lang="da-DK" sz="2800" dirty="0"/>
              <a:t> </a:t>
            </a:r>
            <a:r>
              <a:rPr lang="da-DK" sz="2800" i="1" dirty="0" err="1">
                <a:solidFill>
                  <a:srgbClr val="FF0000"/>
                </a:solidFill>
              </a:rPr>
              <a:t>u</a:t>
            </a:r>
            <a:r>
              <a:rPr lang="da-DK" sz="2800" dirty="0" err="1">
                <a:solidFill>
                  <a:srgbClr val="FF0000"/>
                </a:solidFill>
              </a:rPr>
              <a:t>→</a:t>
            </a:r>
            <a:r>
              <a:rPr lang="da-DK" sz="2800" i="1" dirty="0" err="1">
                <a:solidFill>
                  <a:srgbClr val="FF0000"/>
                </a:solidFill>
              </a:rPr>
              <a:t>v</a:t>
            </a:r>
            <a:r>
              <a:rPr lang="da-DK" sz="2800" dirty="0"/>
              <a:t> </a:t>
            </a:r>
            <a:r>
              <a:rPr lang="da-DK" sz="2800" dirty="0" err="1"/>
              <a:t>can</a:t>
            </a:r>
            <a:r>
              <a:rPr lang="da-DK" sz="2800" dirty="0"/>
              <a:t> </a:t>
            </a:r>
            <a:r>
              <a:rPr lang="da-DK" sz="2800" dirty="0" err="1"/>
              <a:t>be</a:t>
            </a:r>
            <a:r>
              <a:rPr lang="da-DK" sz="2800" dirty="0"/>
              <a:t> </a:t>
            </a:r>
            <a:r>
              <a:rPr lang="da-DK" sz="2800" dirty="0" err="1"/>
              <a:t>shortcut</a:t>
            </a:r>
            <a:r>
              <a:rPr lang="da-DK" sz="2800" dirty="0"/>
              <a:t> by a new </a:t>
            </a:r>
            <a:r>
              <a:rPr lang="da-DK" sz="2800" dirty="0" err="1"/>
              <a:t>edge</a:t>
            </a:r>
            <a:r>
              <a:rPr lang="da-DK" sz="2800" dirty="0"/>
              <a:t> </a:t>
            </a:r>
            <a:r>
              <a:rPr lang="da-DK" sz="2800" dirty="0">
                <a:solidFill>
                  <a:schemeClr val="accent3"/>
                </a:solidFill>
              </a:rPr>
              <a:t>(</a:t>
            </a:r>
            <a:r>
              <a:rPr lang="da-DK" sz="2800" i="1" dirty="0" err="1">
                <a:solidFill>
                  <a:schemeClr val="accent3"/>
                </a:solidFill>
              </a:rPr>
              <a:t>u</a:t>
            </a:r>
            <a:r>
              <a:rPr lang="da-DK" sz="2800" dirty="0" err="1">
                <a:solidFill>
                  <a:schemeClr val="accent3"/>
                </a:solidFill>
              </a:rPr>
              <a:t>,</a:t>
            </a:r>
            <a:r>
              <a:rPr lang="da-DK" sz="2800" i="1" dirty="0" err="1">
                <a:solidFill>
                  <a:schemeClr val="accent3"/>
                </a:solidFill>
              </a:rPr>
              <a:t>v</a:t>
            </a:r>
            <a:r>
              <a:rPr lang="da-DK" sz="2800" dirty="0">
                <a:solidFill>
                  <a:schemeClr val="accent3"/>
                </a:solidFill>
              </a:rPr>
              <a:t>)</a:t>
            </a:r>
            <a:endParaRPr lang="da-DK" sz="2800" dirty="0">
              <a:solidFill>
                <a:schemeClr val="accent3"/>
              </a:solidFill>
              <a:sym typeface="Symbol"/>
            </a:endParaRPr>
          </a:p>
          <a:p>
            <a:pPr marL="0" indent="0" algn="ctr">
              <a:buNone/>
            </a:pPr>
            <a:endParaRPr lang="da-DK" sz="2800" dirty="0">
              <a:sym typeface="Symbol"/>
            </a:endParaRPr>
          </a:p>
          <a:p>
            <a:pPr marL="0" indent="0" algn="ctr">
              <a:buNone/>
            </a:pPr>
            <a:endParaRPr lang="da-DK" sz="2800" dirty="0">
              <a:sym typeface="Symbol"/>
            </a:endParaRPr>
          </a:p>
          <a:p>
            <a:pPr marL="0" indent="0" algn="ctr">
              <a:buNone/>
            </a:pPr>
            <a:endParaRPr lang="da-DK" sz="2800" dirty="0">
              <a:sym typeface="Symbol"/>
            </a:endParaRPr>
          </a:p>
          <a:p>
            <a:pPr marL="0" indent="0" algn="ctr">
              <a:buNone/>
            </a:pPr>
            <a:endParaRPr lang="da-DK" sz="2800" dirty="0">
              <a:sym typeface="Symbol"/>
            </a:endParaRPr>
          </a:p>
          <a:p>
            <a:pPr marL="0" indent="0" algn="ctr">
              <a:buNone/>
            </a:pPr>
            <a:endParaRPr lang="da-DK" sz="2800" dirty="0">
              <a:sym typeface="Symbol"/>
            </a:endParaRPr>
          </a:p>
          <a:p>
            <a:pPr marL="0" indent="0" algn="ctr">
              <a:buNone/>
            </a:pPr>
            <a:r>
              <a:rPr lang="da-DK" sz="2800" b="1" dirty="0">
                <a:sym typeface="Symbol"/>
              </a:rPr>
              <a:t>Idea:</a:t>
            </a:r>
            <a:r>
              <a:rPr lang="da-DK" sz="2800" dirty="0">
                <a:sym typeface="Symbol"/>
              </a:rPr>
              <a:t>   </a:t>
            </a:r>
            <a:r>
              <a:rPr lang="da-DK" sz="2800" dirty="0" err="1">
                <a:sym typeface="Symbol"/>
              </a:rPr>
              <a:t>Shortcuts</a:t>
            </a:r>
            <a:r>
              <a:rPr lang="da-DK" sz="2800" dirty="0">
                <a:sym typeface="Symbol"/>
              </a:rPr>
              <a:t> </a:t>
            </a:r>
            <a:r>
              <a:rPr lang="da-DK" sz="2800" dirty="0" err="1">
                <a:sym typeface="Symbol"/>
              </a:rPr>
              <a:t>reduce</a:t>
            </a:r>
            <a:r>
              <a:rPr lang="da-DK" sz="2800" dirty="0">
                <a:sym typeface="Symbol"/>
              </a:rPr>
              <a:t> </a:t>
            </a:r>
            <a:r>
              <a:rPr lang="da-DK" sz="2800" dirty="0">
                <a:solidFill>
                  <a:schemeClr val="accent1"/>
                </a:solidFill>
                <a:sym typeface="Symbol"/>
              </a:rPr>
              <a:t>Reach(</a:t>
            </a:r>
            <a:r>
              <a:rPr lang="da-DK" sz="2800" i="1" dirty="0">
                <a:solidFill>
                  <a:schemeClr val="accent1"/>
                </a:solidFill>
                <a:sym typeface="Symbol"/>
              </a:rPr>
              <a:t>x</a:t>
            </a:r>
            <a:r>
              <a:rPr lang="da-DK" sz="2800" dirty="0">
                <a:solidFill>
                  <a:schemeClr val="accent1"/>
                </a:solidFill>
                <a:sym typeface="Symbol"/>
              </a:rPr>
              <a:t>)</a:t>
            </a:r>
            <a:r>
              <a:rPr lang="da-DK" sz="2800" dirty="0">
                <a:sym typeface="Symbol"/>
              </a:rPr>
              <a:t> of </a:t>
            </a:r>
            <a:r>
              <a:rPr lang="da-DK" sz="2800" dirty="0" err="1">
                <a:sym typeface="Symbol"/>
              </a:rPr>
              <a:t>vertices</a:t>
            </a:r>
            <a:r>
              <a:rPr lang="da-DK" sz="2800" dirty="0">
                <a:sym typeface="Symbol"/>
              </a:rPr>
              <a:t> </a:t>
            </a:r>
            <a:r>
              <a:rPr lang="da-DK" sz="2800" i="1" dirty="0">
                <a:solidFill>
                  <a:schemeClr val="accent1"/>
                </a:solidFill>
                <a:sym typeface="Symbol"/>
              </a:rPr>
              <a:t>x</a:t>
            </a:r>
            <a:r>
              <a:rPr lang="da-DK" sz="2800" i="1" dirty="0">
                <a:sym typeface="Symbol"/>
              </a:rPr>
              <a:t> </a:t>
            </a:r>
            <a:r>
              <a:rPr lang="da-DK" sz="2800" dirty="0" err="1">
                <a:sym typeface="Symbol"/>
              </a:rPr>
              <a:t>along</a:t>
            </a:r>
            <a:r>
              <a:rPr lang="da-DK" sz="2800" dirty="0">
                <a:sym typeface="Symbol"/>
              </a:rPr>
              <a:t> </a:t>
            </a:r>
          </a:p>
          <a:p>
            <a:pPr marL="0" indent="0" algn="ctr">
              <a:buNone/>
            </a:pPr>
            <a:r>
              <a:rPr lang="da-DK" sz="2800" dirty="0">
                <a:sym typeface="Symbol"/>
              </a:rPr>
              <a:t>the </a:t>
            </a:r>
            <a:r>
              <a:rPr lang="da-DK" sz="2800" dirty="0" err="1">
                <a:sym typeface="Symbol"/>
              </a:rPr>
              <a:t>shortcut</a:t>
            </a:r>
            <a:r>
              <a:rPr lang="da-DK" sz="2800" dirty="0">
                <a:sym typeface="Symbol"/>
              </a:rPr>
              <a:t> </a:t>
            </a:r>
            <a:r>
              <a:rPr lang="da-DK" sz="2800" dirty="0" err="1">
                <a:sym typeface="Symbol"/>
              </a:rPr>
              <a:t>path</a:t>
            </a:r>
            <a:r>
              <a:rPr lang="da-DK" sz="2800" dirty="0">
                <a:sym typeface="Symbol"/>
              </a:rPr>
              <a:t> (</a:t>
            </a:r>
            <a:r>
              <a:rPr lang="da-DK" sz="2800" i="1" dirty="0" err="1">
                <a:solidFill>
                  <a:srgbClr val="FF0000"/>
                </a:solidFill>
                <a:sym typeface="Symbol"/>
              </a:rPr>
              <a:t>s</a:t>
            </a:r>
            <a:r>
              <a:rPr lang="da-DK" sz="2800" dirty="0" err="1">
                <a:solidFill>
                  <a:srgbClr val="FF0000"/>
                </a:solidFill>
                <a:sym typeface="Symbol"/>
              </a:rPr>
              <a:t>→</a:t>
            </a:r>
            <a:r>
              <a:rPr lang="da-DK" sz="2800" i="1" dirty="0" err="1">
                <a:solidFill>
                  <a:srgbClr val="FF0000"/>
                </a:solidFill>
                <a:sym typeface="Symbol"/>
              </a:rPr>
              <a:t>t</a:t>
            </a:r>
            <a:r>
              <a:rPr lang="da-DK" sz="2800" dirty="0">
                <a:sym typeface="Symbol"/>
              </a:rPr>
              <a:t> distances </a:t>
            </a:r>
            <a:r>
              <a:rPr lang="da-DK" sz="2800" dirty="0" err="1">
                <a:sym typeface="Symbol"/>
              </a:rPr>
              <a:t>are</a:t>
            </a:r>
            <a:r>
              <a:rPr lang="da-DK" sz="2800" dirty="0">
                <a:sym typeface="Symbol"/>
              </a:rPr>
              <a:t> </a:t>
            </a:r>
            <a:r>
              <a:rPr lang="da-DK" sz="2800" dirty="0" err="1">
                <a:sym typeface="Symbol"/>
              </a:rPr>
              <a:t>unchanged</a:t>
            </a:r>
            <a:r>
              <a:rPr lang="da-DK" sz="2800" dirty="0">
                <a:sym typeface="Symbol"/>
              </a:rPr>
              <a:t>)</a:t>
            </a:r>
          </a:p>
          <a:p>
            <a:pPr marL="0" indent="0" algn="ctr">
              <a:buNone/>
            </a:pPr>
            <a:endParaRPr lang="da-DK" sz="2800" dirty="0">
              <a:sym typeface="Symbol"/>
            </a:endParaRPr>
          </a:p>
        </p:txBody>
      </p:sp>
      <p:sp>
        <p:nvSpPr>
          <p:cNvPr id="4" name="Title 1"/>
          <p:cNvSpPr>
            <a:spLocks noGrp="1"/>
          </p:cNvSpPr>
          <p:nvPr>
            <p:ph type="title"/>
          </p:nvPr>
        </p:nvSpPr>
        <p:spPr>
          <a:xfrm>
            <a:off x="457200" y="274638"/>
            <a:ext cx="8229600" cy="1143000"/>
          </a:xfrm>
        </p:spPr>
        <p:txBody>
          <a:bodyPr/>
          <a:lstStyle/>
          <a:p>
            <a:r>
              <a:rPr lang="da-DK" dirty="0" err="1"/>
              <a:t>Shortcuts</a:t>
            </a:r>
            <a:endParaRPr lang="da-DK" dirty="0"/>
          </a:p>
        </p:txBody>
      </p:sp>
      <p:sp>
        <p:nvSpPr>
          <p:cNvPr id="5" name="Rectangle 4"/>
          <p:cNvSpPr/>
          <p:nvPr/>
        </p:nvSpPr>
        <p:spPr>
          <a:xfrm>
            <a:off x="249382" y="1916832"/>
            <a:ext cx="8643098" cy="10801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2267744" y="3910382"/>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p:cNvSpPr/>
          <p:nvPr/>
        </p:nvSpPr>
        <p:spPr>
          <a:xfrm>
            <a:off x="2639173" y="365696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4" name="Straight Arrow Connector 23"/>
          <p:cNvCxnSpPr/>
          <p:nvPr/>
        </p:nvCxnSpPr>
        <p:spPr>
          <a:xfrm>
            <a:off x="2718592" y="3739114"/>
            <a:ext cx="471224" cy="1290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369298" y="3755535"/>
            <a:ext cx="255661" cy="21155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924499" y="399775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p:cNvSpPr/>
          <p:nvPr/>
        </p:nvSpPr>
        <p:spPr>
          <a:xfrm>
            <a:off x="3180083" y="380936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p:cNvSpPr/>
          <p:nvPr/>
        </p:nvSpPr>
        <p:spPr>
          <a:xfrm>
            <a:off x="3684123" y="3565692"/>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p:cNvSpPr/>
          <p:nvPr/>
        </p:nvSpPr>
        <p:spPr>
          <a:xfrm>
            <a:off x="4116187" y="3853740"/>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p:cNvSpPr/>
          <p:nvPr/>
        </p:nvSpPr>
        <p:spPr>
          <a:xfrm>
            <a:off x="6420427" y="385372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Oval 48"/>
          <p:cNvSpPr/>
          <p:nvPr/>
        </p:nvSpPr>
        <p:spPr>
          <a:xfrm>
            <a:off x="5916371" y="400612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p:cNvSpPr/>
          <p:nvPr/>
        </p:nvSpPr>
        <p:spPr>
          <a:xfrm>
            <a:off x="5340323" y="378171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52" name="Straight Arrow Connector 51"/>
          <p:cNvCxnSpPr/>
          <p:nvPr/>
        </p:nvCxnSpPr>
        <p:spPr>
          <a:xfrm flipV="1">
            <a:off x="3251524" y="3671796"/>
            <a:ext cx="448785" cy="20756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756408" y="3632527"/>
            <a:ext cx="370247" cy="25244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188363" y="3868139"/>
            <a:ext cx="572202" cy="56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844712" y="3840090"/>
            <a:ext cx="493664" cy="1683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416913" y="3851310"/>
            <a:ext cx="516103" cy="207563"/>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000334" y="3941067"/>
            <a:ext cx="431956" cy="12902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488388" y="3918628"/>
            <a:ext cx="448785" cy="14024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764259" y="378171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Rectangle 32"/>
          <p:cNvSpPr/>
          <p:nvPr/>
        </p:nvSpPr>
        <p:spPr>
          <a:xfrm>
            <a:off x="4172412" y="4643844"/>
            <a:ext cx="975652" cy="369332"/>
          </a:xfrm>
          <a:prstGeom prst="rect">
            <a:avLst/>
          </a:prstGeom>
        </p:spPr>
        <p:txBody>
          <a:bodyPr wrap="none">
            <a:spAutoFit/>
          </a:bodyPr>
          <a:lstStyle/>
          <a:p>
            <a:r>
              <a:rPr lang="da-DK" dirty="0" err="1">
                <a:solidFill>
                  <a:schemeClr val="accent3"/>
                </a:solidFill>
              </a:rPr>
              <a:t>shortcut</a:t>
            </a:r>
            <a:endParaRPr lang="da-DK" dirty="0">
              <a:solidFill>
                <a:schemeClr val="accent3"/>
              </a:solidFill>
            </a:endParaRPr>
          </a:p>
        </p:txBody>
      </p:sp>
      <p:cxnSp>
        <p:nvCxnSpPr>
          <p:cNvPr id="34" name="Straight Arrow Connector 33"/>
          <p:cNvCxnSpPr/>
          <p:nvPr/>
        </p:nvCxnSpPr>
        <p:spPr>
          <a:xfrm flipV="1">
            <a:off x="2762025" y="3916940"/>
            <a:ext cx="450741" cy="4694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704958" y="4290628"/>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p:cNvSpPr/>
          <p:nvPr/>
        </p:nvSpPr>
        <p:spPr>
          <a:xfrm>
            <a:off x="6336422" y="4355828"/>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8" name="Straight Arrow Connector 37"/>
          <p:cNvCxnSpPr/>
          <p:nvPr/>
        </p:nvCxnSpPr>
        <p:spPr>
          <a:xfrm>
            <a:off x="5985923" y="4074247"/>
            <a:ext cx="368490" cy="30707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15215" y="3475091"/>
            <a:ext cx="264461" cy="369332"/>
          </a:xfrm>
          <a:prstGeom prst="rect">
            <a:avLst/>
          </a:prstGeom>
          <a:noFill/>
        </p:spPr>
        <p:txBody>
          <a:bodyPr wrap="square" rtlCol="0">
            <a:spAutoFit/>
          </a:bodyPr>
          <a:lstStyle/>
          <a:p>
            <a:r>
              <a:rPr lang="da-DK" i="1" dirty="0">
                <a:solidFill>
                  <a:srgbClr val="FF0000"/>
                </a:solidFill>
              </a:rPr>
              <a:t>u</a:t>
            </a:r>
          </a:p>
        </p:txBody>
      </p:sp>
      <p:sp>
        <p:nvSpPr>
          <p:cNvPr id="42" name="TextBox 41"/>
          <p:cNvSpPr txBox="1"/>
          <p:nvPr/>
        </p:nvSpPr>
        <p:spPr>
          <a:xfrm>
            <a:off x="5868144" y="3693991"/>
            <a:ext cx="264461" cy="369332"/>
          </a:xfrm>
          <a:prstGeom prst="rect">
            <a:avLst/>
          </a:prstGeom>
          <a:noFill/>
        </p:spPr>
        <p:txBody>
          <a:bodyPr wrap="square" rtlCol="0">
            <a:spAutoFit/>
          </a:bodyPr>
          <a:lstStyle/>
          <a:p>
            <a:r>
              <a:rPr lang="da-DK" i="1" dirty="0">
                <a:solidFill>
                  <a:srgbClr val="FF0000"/>
                </a:solidFill>
              </a:rPr>
              <a:t>v</a:t>
            </a:r>
          </a:p>
        </p:txBody>
      </p:sp>
      <p:sp>
        <p:nvSpPr>
          <p:cNvPr id="43" name="TextBox 42"/>
          <p:cNvSpPr txBox="1"/>
          <p:nvPr/>
        </p:nvSpPr>
        <p:spPr>
          <a:xfrm>
            <a:off x="4699391" y="3445625"/>
            <a:ext cx="264461" cy="369332"/>
          </a:xfrm>
          <a:prstGeom prst="rect">
            <a:avLst/>
          </a:prstGeom>
          <a:noFill/>
        </p:spPr>
        <p:txBody>
          <a:bodyPr wrap="square" rtlCol="0">
            <a:spAutoFit/>
          </a:bodyPr>
          <a:lstStyle/>
          <a:p>
            <a:r>
              <a:rPr lang="da-DK" i="1" dirty="0">
                <a:solidFill>
                  <a:schemeClr val="accent1"/>
                </a:solidFill>
              </a:rPr>
              <a:t>x</a:t>
            </a:r>
          </a:p>
        </p:txBody>
      </p:sp>
      <p:sp>
        <p:nvSpPr>
          <p:cNvPr id="59" name="TextBox 58"/>
          <p:cNvSpPr txBox="1"/>
          <p:nvPr/>
        </p:nvSpPr>
        <p:spPr>
          <a:xfrm>
            <a:off x="2197174" y="3596974"/>
            <a:ext cx="264461" cy="369332"/>
          </a:xfrm>
          <a:prstGeom prst="rect">
            <a:avLst/>
          </a:prstGeom>
          <a:noFill/>
        </p:spPr>
        <p:txBody>
          <a:bodyPr wrap="square" rtlCol="0">
            <a:spAutoFit/>
          </a:bodyPr>
          <a:lstStyle/>
          <a:p>
            <a:r>
              <a:rPr lang="da-DK" i="1" dirty="0">
                <a:solidFill>
                  <a:srgbClr val="FF0000"/>
                </a:solidFill>
              </a:rPr>
              <a:t>s</a:t>
            </a:r>
          </a:p>
        </p:txBody>
      </p:sp>
      <p:sp>
        <p:nvSpPr>
          <p:cNvPr id="60" name="TextBox 59"/>
          <p:cNvSpPr txBox="1"/>
          <p:nvPr/>
        </p:nvSpPr>
        <p:spPr>
          <a:xfrm>
            <a:off x="6857525" y="3685607"/>
            <a:ext cx="290907" cy="369332"/>
          </a:xfrm>
          <a:prstGeom prst="rect">
            <a:avLst/>
          </a:prstGeom>
          <a:noFill/>
        </p:spPr>
        <p:txBody>
          <a:bodyPr wrap="square" rtlCol="0">
            <a:spAutoFit/>
          </a:bodyPr>
          <a:lstStyle/>
          <a:p>
            <a:r>
              <a:rPr lang="da-DK" i="1" dirty="0">
                <a:solidFill>
                  <a:srgbClr val="FF0000"/>
                </a:solidFill>
              </a:rPr>
              <a:t>t</a:t>
            </a:r>
          </a:p>
        </p:txBody>
      </p:sp>
    </p:spTree>
    <p:extLst>
      <p:ext uri="{BB962C8B-B14F-4D97-AF65-F5344CB8AC3E}">
        <p14:creationId xmlns:p14="http://schemas.microsoft.com/office/powerpoint/2010/main" val="947452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r>
              <a:rPr lang="da-DK" dirty="0"/>
              <a:t> (HH)</a:t>
            </a:r>
            <a:endParaRPr lang="en-US" dirty="0"/>
          </a:p>
        </p:txBody>
      </p:sp>
      <p:sp>
        <p:nvSpPr>
          <p:cNvPr id="3" name="Content Placeholder 2"/>
          <p:cNvSpPr>
            <a:spLocks noGrp="1"/>
          </p:cNvSpPr>
          <p:nvPr>
            <p:ph idx="1"/>
          </p:nvPr>
        </p:nvSpPr>
        <p:spPr/>
        <p:txBody>
          <a:bodyPr/>
          <a:lstStyle/>
          <a:p>
            <a:r>
              <a:rPr lang="en-US" dirty="0" err="1"/>
              <a:t>MoRE</a:t>
            </a:r>
            <a:r>
              <a:rPr lang="en-US" dirty="0"/>
              <a:t> Server(</a:t>
            </a:r>
            <a:r>
              <a:rPr lang="en-US" dirty="0" err="1"/>
              <a:t>Telenav</a:t>
            </a:r>
            <a:r>
              <a:rPr lang="en-US" dirty="0"/>
              <a:t>, since 2007)</a:t>
            </a:r>
          </a:p>
          <a:p>
            <a:endParaRPr lang="en-US" dirty="0"/>
          </a:p>
          <a:p>
            <a:r>
              <a:rPr lang="en-US" dirty="0" err="1"/>
              <a:t>LMoRE</a:t>
            </a:r>
            <a:r>
              <a:rPr lang="en-US" dirty="0"/>
              <a:t> (</a:t>
            </a:r>
            <a:r>
              <a:rPr lang="en-US" dirty="0" err="1"/>
              <a:t>Telenav</a:t>
            </a:r>
            <a:r>
              <a:rPr lang="en-US" dirty="0"/>
              <a:t>, since 2008)</a:t>
            </a:r>
          </a:p>
          <a:p>
            <a:endParaRPr lang="en-US" dirty="0"/>
          </a:p>
          <a:p>
            <a:r>
              <a:rPr lang="en-US" dirty="0"/>
              <a:t>Google Maps, (Google, at the time of 2006)</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32</a:t>
            </a:fld>
            <a:endParaRPr lang="en-US"/>
          </a:p>
        </p:txBody>
      </p:sp>
    </p:spTree>
    <p:extLst>
      <p:ext uri="{BB962C8B-B14F-4D97-AF65-F5344CB8AC3E}">
        <p14:creationId xmlns:p14="http://schemas.microsoft.com/office/powerpoint/2010/main" val="13594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600" y="1272514"/>
            <a:ext cx="8597900" cy="4468131"/>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33</a:t>
            </a:fld>
            <a:endParaRPr lang="en-US"/>
          </a:p>
        </p:txBody>
      </p:sp>
    </p:spTree>
    <p:extLst>
      <p:ext uri="{BB962C8B-B14F-4D97-AF65-F5344CB8AC3E}">
        <p14:creationId xmlns:p14="http://schemas.microsoft.com/office/powerpoint/2010/main" val="157528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 Highway Hierarchies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19722"/>
            <a:ext cx="8597900" cy="4991619"/>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34</a:t>
            </a:fld>
            <a:endParaRPr lang="en-US"/>
          </a:p>
        </p:txBody>
      </p:sp>
    </p:spTree>
    <p:extLst>
      <p:ext uri="{BB962C8B-B14F-4D97-AF65-F5344CB8AC3E}">
        <p14:creationId xmlns:p14="http://schemas.microsoft.com/office/powerpoint/2010/main" val="965202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636838"/>
            <a:ext cx="50419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algn="ctr" eaLnBrk="1" hangingPunct="1"/>
            <a:r>
              <a:rPr lang="en-US" altLang="zh-CN"/>
              <a:t>Local vs. Highway</a:t>
            </a: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365375"/>
            <a:ext cx="3095625"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6"/>
          <p:cNvSpPr txBox="1">
            <a:spLocks noChangeArrowheads="1"/>
          </p:cNvSpPr>
          <p:nvPr/>
        </p:nvSpPr>
        <p:spPr bwMode="auto">
          <a:xfrm>
            <a:off x="395288" y="4814888"/>
            <a:ext cx="374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t>Fig.2 Example of “Local” for node s </a:t>
            </a:r>
          </a:p>
        </p:txBody>
      </p:sp>
      <p:sp>
        <p:nvSpPr>
          <p:cNvPr id="15366" name="Text Box 9"/>
          <p:cNvSpPr txBox="1">
            <a:spLocks noChangeArrowheads="1"/>
          </p:cNvSpPr>
          <p:nvPr/>
        </p:nvSpPr>
        <p:spPr bwMode="auto">
          <a:xfrm>
            <a:off x="252413" y="5319713"/>
            <a:ext cx="388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t>“Local” is defined by the Dijkstra rank of the node s with H (H=5) </a:t>
            </a:r>
          </a:p>
        </p:txBody>
      </p:sp>
      <p:sp>
        <p:nvSpPr>
          <p:cNvPr id="15367" name="Text Box 10"/>
          <p:cNvSpPr txBox="1">
            <a:spLocks noChangeArrowheads="1"/>
          </p:cNvSpPr>
          <p:nvPr/>
        </p:nvSpPr>
        <p:spPr bwMode="auto">
          <a:xfrm>
            <a:off x="4500563" y="4308475"/>
            <a:ext cx="39592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eriod"/>
            </a:pPr>
            <a:r>
              <a:rPr lang="en-US" altLang="zh-CN" sz="2000"/>
              <a:t>“Highway” is not the meaning in traditional way, which is just a concept versus “local”</a:t>
            </a:r>
          </a:p>
          <a:p>
            <a:pPr eaLnBrk="1" hangingPunct="1">
              <a:spcBef>
                <a:spcPct val="50000"/>
              </a:spcBef>
              <a:buFontTx/>
              <a:buAutoNum type="arabicPeriod"/>
            </a:pPr>
            <a:r>
              <a:rPr lang="en-US" altLang="zh-CN" sz="2000"/>
              <a:t>Highway edge is organized in the higher level than local edge</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Text Box 13"/>
          <p:cNvSpPr txBox="1">
            <a:spLocks noChangeArrowheads="1"/>
          </p:cNvSpPr>
          <p:nvPr/>
        </p:nvSpPr>
        <p:spPr bwMode="auto">
          <a:xfrm>
            <a:off x="4930775" y="3854450"/>
            <a:ext cx="3744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t>Fig.3 Example of Highway </a:t>
            </a:r>
          </a:p>
        </p:txBody>
      </p:sp>
    </p:spTree>
    <p:extLst>
      <p:ext uri="{BB962C8B-B14F-4D97-AF65-F5344CB8AC3E}">
        <p14:creationId xmlns:p14="http://schemas.microsoft.com/office/powerpoint/2010/main" val="751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animEffect transition="in" filter="blinds(horizontal)">
                                      <p:cBhvr>
                                        <p:cTn id="15" dur="500"/>
                                        <p:tgtEl>
                                          <p:spTgt spid="1536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369"/>
                                        </p:tgtEl>
                                        <p:attrNameLst>
                                          <p:attrName>style.visibility</p:attrName>
                                        </p:attrNameLst>
                                      </p:cBhvr>
                                      <p:to>
                                        <p:strVal val="visible"/>
                                      </p:to>
                                    </p:set>
                                    <p:animEffect transition="in" filter="blinds(horizontal)">
                                      <p:cBhvr>
                                        <p:cTn id="18" dur="500"/>
                                        <p:tgtEl>
                                          <p:spTgt spid="1536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367"/>
                                        </p:tgtEl>
                                        <p:attrNameLst>
                                          <p:attrName>style.visibility</p:attrName>
                                        </p:attrNameLst>
                                      </p:cBhvr>
                                      <p:to>
                                        <p:strVal val="visible"/>
                                      </p:to>
                                    </p:set>
                                    <p:animEffect transition="in" filter="blinds(horizontal)">
                                      <p:cBhvr>
                                        <p:cTn id="21"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621" y="983248"/>
            <a:ext cx="5753416" cy="5046663"/>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36</a:t>
            </a:fld>
            <a:endParaRPr lang="en-US"/>
          </a:p>
        </p:txBody>
      </p:sp>
    </p:spTree>
    <p:extLst>
      <p:ext uri="{BB962C8B-B14F-4D97-AF65-F5344CB8AC3E}">
        <p14:creationId xmlns:p14="http://schemas.microsoft.com/office/powerpoint/2010/main" val="1125604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HH</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37</a:t>
            </a:fld>
            <a:endParaRPr lang="en-US"/>
          </a:p>
        </p:txBody>
      </p:sp>
      <p:pic>
        <p:nvPicPr>
          <p:cNvPr id="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003" y="889000"/>
            <a:ext cx="6489451"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039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dirty="0"/>
              <a:t>HH Fast construction</a:t>
            </a:r>
          </a:p>
        </p:txBody>
      </p:sp>
      <p:pic>
        <p:nvPicPr>
          <p:cNvPr id="296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8604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89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Contraction</a:t>
            </a:r>
            <a:r>
              <a:rPr lang="da-DK" dirty="0"/>
              <a:t> </a:t>
            </a:r>
            <a:r>
              <a:rPr lang="da-DK" dirty="0" err="1"/>
              <a:t>Hierarchies</a:t>
            </a:r>
            <a:endParaRPr lang="en-US" dirty="0"/>
          </a:p>
        </p:txBody>
      </p:sp>
      <p:sp>
        <p:nvSpPr>
          <p:cNvPr id="3" name="Content Placeholder 2"/>
          <p:cNvSpPr>
            <a:spLocks noGrp="1"/>
          </p:cNvSpPr>
          <p:nvPr>
            <p:ph idx="1"/>
          </p:nvPr>
        </p:nvSpPr>
        <p:spPr/>
        <p:txBody>
          <a:bodyPr/>
          <a:lstStyle/>
          <a:p>
            <a:r>
              <a:rPr lang="en-US" b="1" dirty="0" err="1"/>
              <a:t>GraphHopper</a:t>
            </a:r>
            <a:endParaRPr lang="en-US" b="1" dirty="0"/>
          </a:p>
          <a:p>
            <a:r>
              <a:rPr lang="en-US" dirty="0"/>
              <a:t>URL: https://</a:t>
            </a:r>
            <a:r>
              <a:rPr lang="en-US" dirty="0" err="1"/>
              <a:t>github.com</a:t>
            </a:r>
            <a:r>
              <a:rPr lang="en-US" dirty="0"/>
              <a:t>/</a:t>
            </a:r>
            <a:r>
              <a:rPr lang="en-US" dirty="0" err="1"/>
              <a:t>graphhopper</a:t>
            </a:r>
            <a:r>
              <a:rPr lang="en-US" dirty="0"/>
              <a:t>/</a:t>
            </a:r>
            <a:r>
              <a:rPr lang="en-US" dirty="0" err="1"/>
              <a:t>graphhopper</a:t>
            </a:r>
            <a:endParaRPr lang="en-US" dirty="0"/>
          </a:p>
          <a:p>
            <a:r>
              <a:rPr lang="en-US" dirty="0"/>
              <a:t>Key word: Java, CH, &lt;&lt;Hidden Markov Map Matching Through Noise and Sparseness&gt;&gt;, OSM  </a:t>
            </a:r>
          </a:p>
          <a:p>
            <a:endParaRPr lang="en-US" dirty="0"/>
          </a:p>
          <a:p>
            <a:r>
              <a:rPr lang="en-US" b="1" dirty="0"/>
              <a:t>OSRM</a:t>
            </a:r>
          </a:p>
          <a:p>
            <a:r>
              <a:rPr lang="en-US" dirty="0"/>
              <a:t>URL: https://</a:t>
            </a:r>
            <a:r>
              <a:rPr lang="en-US" dirty="0" err="1"/>
              <a:t>github.com</a:t>
            </a:r>
            <a:r>
              <a:rPr lang="en-US" dirty="0"/>
              <a:t>/Project-OSRM/</a:t>
            </a:r>
            <a:r>
              <a:rPr lang="en-US" dirty="0" err="1"/>
              <a:t>osrm</a:t>
            </a:r>
            <a:r>
              <a:rPr lang="en-US" dirty="0"/>
              <a:t>-backend</a:t>
            </a:r>
          </a:p>
          <a:p>
            <a:r>
              <a:rPr lang="en-US" dirty="0"/>
              <a:t>Key word: C++, CH, OSM</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39</a:t>
            </a:fld>
            <a:endParaRPr lang="en-US"/>
          </a:p>
        </p:txBody>
      </p:sp>
    </p:spTree>
    <p:extLst>
      <p:ext uri="{BB962C8B-B14F-4D97-AF65-F5344CB8AC3E}">
        <p14:creationId xmlns:p14="http://schemas.microsoft.com/office/powerpoint/2010/main" val="78091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Paths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181"/>
            <a:ext cx="5740400" cy="21209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4</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71477"/>
            <a:ext cx="7264400" cy="2311400"/>
          </a:xfrm>
          <a:prstGeom prst="rect">
            <a:avLst/>
          </a:prstGeom>
        </p:spPr>
      </p:pic>
    </p:spTree>
    <p:extLst>
      <p:ext uri="{BB962C8B-B14F-4D97-AF65-F5344CB8AC3E}">
        <p14:creationId xmlns:p14="http://schemas.microsoft.com/office/powerpoint/2010/main" val="1843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360"/>
                                          </p:val>
                                        </p:tav>
                                        <p:tav tm="100000">
                                          <p:val>
                                            <p:fltVal val="0"/>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What is Contraction Hierarchies (CH)?</a:t>
            </a:r>
            <a:br>
              <a:rPr lang="en-US" altLang="zh-CN" dirty="0"/>
            </a:b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1-line explain</a:t>
            </a:r>
          </a:p>
          <a:p>
            <a:pPr lvl="1"/>
            <a:r>
              <a:rPr lang="en-US" altLang="zh-CN" dirty="0"/>
              <a:t>Highway Hierarchy</a:t>
            </a:r>
          </a:p>
          <a:p>
            <a:pPr lvl="2"/>
            <a:r>
              <a:rPr lang="en-US" altLang="zh-CN" dirty="0"/>
              <a:t>Explorer the </a:t>
            </a:r>
            <a:r>
              <a:rPr lang="en-US" altLang="zh-CN" b="1" dirty="0"/>
              <a:t>hierarchical</a:t>
            </a:r>
            <a:r>
              <a:rPr lang="en-US" altLang="zh-CN" dirty="0"/>
              <a:t> structure of road network by selecting </a:t>
            </a:r>
            <a:r>
              <a:rPr lang="en-US" altLang="zh-CN" b="1" dirty="0"/>
              <a:t>highway</a:t>
            </a:r>
          </a:p>
          <a:p>
            <a:pPr lvl="1"/>
            <a:r>
              <a:rPr lang="en-US" altLang="zh-CN" dirty="0"/>
              <a:t>Contraction Hierarchy</a:t>
            </a:r>
          </a:p>
          <a:p>
            <a:pPr lvl="2"/>
            <a:r>
              <a:rPr lang="en-US" altLang="zh-CN" dirty="0"/>
              <a:t>Explorer the </a:t>
            </a:r>
            <a:r>
              <a:rPr lang="en-US" altLang="zh-CN" b="1" dirty="0"/>
              <a:t>hierarchical</a:t>
            </a:r>
            <a:r>
              <a:rPr lang="en-US" altLang="zh-CN" dirty="0"/>
              <a:t> structure of road network by node </a:t>
            </a:r>
            <a:r>
              <a:rPr lang="en-US" altLang="zh-CN" b="1" dirty="0"/>
              <a:t>contraction</a:t>
            </a:r>
          </a:p>
          <a:p>
            <a:pPr lvl="2"/>
            <a:endParaRPr lang="en-US" altLang="zh-CN" b="1" dirty="0"/>
          </a:p>
          <a:p>
            <a:pPr>
              <a:spcAft>
                <a:spcPts val="1200"/>
              </a:spcAft>
            </a:pPr>
            <a:r>
              <a:rPr lang="da-DK" dirty="0"/>
              <a:t>Order nodes </a:t>
            </a:r>
            <a:r>
              <a:rPr lang="da-DK" i="1" dirty="0"/>
              <a:t>v</a:t>
            </a:r>
            <a:r>
              <a:rPr lang="da-DK" baseline="-25000" dirty="0"/>
              <a:t>1</a:t>
            </a:r>
            <a:r>
              <a:rPr lang="da-DK" dirty="0"/>
              <a:t>,...,</a:t>
            </a:r>
            <a:r>
              <a:rPr lang="da-DK" i="1" dirty="0" err="1"/>
              <a:t>v</a:t>
            </a:r>
            <a:r>
              <a:rPr lang="da-DK" i="1" baseline="-25000" dirty="0" err="1"/>
              <a:t>n</a:t>
            </a:r>
            <a:r>
              <a:rPr lang="da-DK" dirty="0"/>
              <a:t> in </a:t>
            </a:r>
            <a:r>
              <a:rPr lang="da-DK" dirty="0" err="1"/>
              <a:t>increasing</a:t>
            </a:r>
            <a:r>
              <a:rPr lang="da-DK" dirty="0"/>
              <a:t> </a:t>
            </a:r>
            <a:r>
              <a:rPr lang="da-DK" dirty="0" err="1"/>
              <a:t>order</a:t>
            </a:r>
            <a:r>
              <a:rPr lang="da-DK" dirty="0"/>
              <a:t> of </a:t>
            </a:r>
            <a:r>
              <a:rPr lang="da-DK" dirty="0" err="1"/>
              <a:t>importance</a:t>
            </a:r>
            <a:endParaRPr lang="da-DK" dirty="0"/>
          </a:p>
          <a:p>
            <a:pPr>
              <a:spcAft>
                <a:spcPts val="1200"/>
              </a:spcAft>
            </a:pPr>
            <a:r>
              <a:rPr lang="da-DK" dirty="0" err="1"/>
              <a:t>Repeatedly</a:t>
            </a:r>
            <a:r>
              <a:rPr lang="da-DK" dirty="0"/>
              <a:t> </a:t>
            </a:r>
            <a:r>
              <a:rPr lang="da-DK" b="1" dirty="0" err="1"/>
              <a:t>contract</a:t>
            </a:r>
            <a:r>
              <a:rPr lang="da-DK" dirty="0"/>
              <a:t> </a:t>
            </a:r>
            <a:r>
              <a:rPr lang="da-DK" dirty="0" err="1"/>
              <a:t>unimportant</a:t>
            </a:r>
            <a:r>
              <a:rPr lang="da-DK" dirty="0"/>
              <a:t> nodes by </a:t>
            </a:r>
            <a:r>
              <a:rPr lang="da-DK" dirty="0" err="1"/>
              <a:t>adding</a:t>
            </a:r>
            <a:r>
              <a:rPr lang="da-DK" dirty="0"/>
              <a:t> </a:t>
            </a:r>
            <a:r>
              <a:rPr lang="da-DK" b="1" dirty="0" err="1">
                <a:solidFill>
                  <a:schemeClr val="accent1"/>
                </a:solidFill>
              </a:rPr>
              <a:t>shortcuts</a:t>
            </a:r>
            <a:r>
              <a:rPr lang="da-DK" b="1" dirty="0">
                <a:solidFill>
                  <a:schemeClr val="accent1"/>
                </a:solidFill>
              </a:rPr>
              <a:t> </a:t>
            </a:r>
            <a:r>
              <a:rPr lang="da-DK" dirty="0" err="1"/>
              <a:t>required</a:t>
            </a:r>
            <a:r>
              <a:rPr lang="da-DK" dirty="0"/>
              <a:t> by </a:t>
            </a:r>
            <a:r>
              <a:rPr lang="da-DK" dirty="0" err="1"/>
              <a:t>shortest</a:t>
            </a:r>
            <a:r>
              <a:rPr lang="da-DK" dirty="0"/>
              <a:t> </a:t>
            </a:r>
            <a:r>
              <a:rPr lang="da-DK" dirty="0" err="1"/>
              <a:t>paths</a:t>
            </a:r>
            <a:endParaRPr lang="da-DK" dirty="0"/>
          </a:p>
          <a:p>
            <a:pPr lvl="2"/>
            <a:endParaRPr lang="en-US" altLang="zh-CN" b="1" dirty="0"/>
          </a:p>
        </p:txBody>
      </p:sp>
    </p:spTree>
    <p:extLst>
      <p:ext uri="{BB962C8B-B14F-4D97-AF65-F5344CB8AC3E}">
        <p14:creationId xmlns:p14="http://schemas.microsoft.com/office/powerpoint/2010/main" val="681193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 contract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889000"/>
            <a:ext cx="7594600" cy="5695950"/>
          </a:xfrm>
          <a:prstGeom prst="rect">
            <a:avLst/>
          </a:prstGeom>
          <a:noFill/>
          <a:ln>
            <a:noFill/>
          </a:ln>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41</a:t>
            </a:fld>
            <a:endParaRPr lang="en-US"/>
          </a:p>
        </p:txBody>
      </p:sp>
    </p:spTree>
    <p:extLst>
      <p:ext uri="{BB962C8B-B14F-4D97-AF65-F5344CB8AC3E}">
        <p14:creationId xmlns:p14="http://schemas.microsoft.com/office/powerpoint/2010/main" val="120569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algn="ctr" eaLnBrk="1" hangingPunct="1"/>
            <a:r>
              <a:rPr lang="en-US" altLang="zh-CN" dirty="0"/>
              <a:t>CH basic</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 name="Picture 2"/>
          <p:cNvPicPr>
            <a:picLocks noGrp="1" noChangeAspect="1" noChangeArrowheads="1"/>
          </p:cNvPicPr>
          <p:nvPr>
            <p:ph idx="1"/>
          </p:nvPr>
        </p:nvPicPr>
        <p:blipFill>
          <a:blip r:embed="rId3" cstate="print"/>
          <a:srcRect/>
          <a:stretch>
            <a:fillRect/>
          </a:stretch>
        </p:blipFill>
        <p:spPr bwMode="auto">
          <a:xfrm>
            <a:off x="5333291" y="2565080"/>
            <a:ext cx="2100028" cy="2100028"/>
          </a:xfrm>
          <a:prstGeom prst="rect">
            <a:avLst/>
          </a:prstGeom>
          <a:noFill/>
          <a:ln w="9525">
            <a:noFill/>
            <a:miter lim="800000"/>
            <a:headEnd/>
            <a:tailEnd/>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7318" t="1801" r="26097" b="612"/>
          <a:stretch/>
        </p:blipFill>
        <p:spPr>
          <a:xfrm>
            <a:off x="203199" y="1943100"/>
            <a:ext cx="3276955" cy="3390900"/>
          </a:xfrm>
          <a:prstGeom prst="rect">
            <a:avLst/>
          </a:prstGeom>
        </p:spPr>
      </p:pic>
    </p:spTree>
    <p:extLst>
      <p:ext uri="{BB962C8B-B14F-4D97-AF65-F5344CB8AC3E}">
        <p14:creationId xmlns:p14="http://schemas.microsoft.com/office/powerpoint/2010/main" val="8792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December 11, 2018</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for compiling)</a:t>
            </a:r>
          </a:p>
        </p:txBody>
      </p:sp>
      <p:grpSp>
        <p:nvGrpSpPr>
          <p:cNvPr id="8"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cxnSp>
        <p:nvCxnSpPr>
          <p:cNvPr id="52" name="直接箭头连接符 51"/>
          <p:cNvCxnSpPr/>
          <p:nvPr/>
        </p:nvCxnSpPr>
        <p:spPr bwMode="auto">
          <a:xfrm>
            <a:off x="1117600" y="4146550"/>
            <a:ext cx="10795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730375"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4270093"/>
            <a:ext cx="1167816" cy="16499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4144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4270093"/>
            <a:ext cx="1693010" cy="17497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4141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5867399"/>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1</a:t>
            </a:r>
            <a:endParaRPr lang="zh-CN" altLang="en-US" sz="1800" dirty="0">
              <a:latin typeface="Calibri" pitchFamily="34" charset="0"/>
            </a:endParaRPr>
          </a:p>
        </p:txBody>
      </p:sp>
      <p:sp>
        <p:nvSpPr>
          <p:cNvPr id="66" name="椭圆 69"/>
          <p:cNvSpPr>
            <a:spLocks noChangeArrowheads="1"/>
          </p:cNvSpPr>
          <p:nvPr/>
        </p:nvSpPr>
        <p:spPr bwMode="auto">
          <a:xfrm>
            <a:off x="218436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sp>
        <p:nvSpPr>
          <p:cNvPr id="72" name="TextBox 71"/>
          <p:cNvSpPr txBox="1"/>
          <p:nvPr/>
        </p:nvSpPr>
        <p:spPr>
          <a:xfrm>
            <a:off x="617056" y="2286000"/>
            <a:ext cx="4546181" cy="400110"/>
          </a:xfrm>
          <a:prstGeom prst="rect">
            <a:avLst/>
          </a:prstGeom>
          <a:noFill/>
        </p:spPr>
        <p:txBody>
          <a:bodyPr wrap="none" rtlCol="0">
            <a:spAutoFit/>
          </a:bodyPr>
          <a:lstStyle/>
          <a:p>
            <a:r>
              <a:rPr lang="en-US" altLang="zh-CN" sz="2000" b="1" dirty="0"/>
              <a:t>Step 1</a:t>
            </a:r>
            <a:r>
              <a:rPr lang="en-US" altLang="zh-CN" sz="2000" dirty="0"/>
              <a:t>: Use the node-ID as node ordering.</a:t>
            </a:r>
            <a:endParaRPr lang="zh-CN" altLang="en-US" sz="2000" dirty="0"/>
          </a:p>
        </p:txBody>
      </p:sp>
      <p:cxnSp>
        <p:nvCxnSpPr>
          <p:cNvPr id="73" name="直接箭头连接符 72"/>
          <p:cNvCxnSpPr>
            <a:stCxn id="66" idx="6"/>
            <a:endCxn id="62" idx="2"/>
          </p:cNvCxnSpPr>
          <p:nvPr/>
        </p:nvCxnSpPr>
        <p:spPr bwMode="auto">
          <a:xfrm>
            <a:off x="2544360" y="4142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3733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77" name="TextBox 76"/>
          <p:cNvSpPr txBox="1"/>
          <p:nvPr/>
        </p:nvSpPr>
        <p:spPr>
          <a:xfrm>
            <a:off x="617508" y="2686110"/>
            <a:ext cx="5340116" cy="400110"/>
          </a:xfrm>
          <a:prstGeom prst="rect">
            <a:avLst/>
          </a:prstGeom>
          <a:noFill/>
        </p:spPr>
        <p:txBody>
          <a:bodyPr wrap="none" rtlCol="0">
            <a:spAutoFit/>
          </a:bodyPr>
          <a:lstStyle/>
          <a:p>
            <a:r>
              <a:rPr lang="en-US" altLang="zh-CN" sz="2000" b="1" dirty="0"/>
              <a:t>Step 2</a:t>
            </a:r>
            <a:r>
              <a:rPr lang="en-US" altLang="zh-CN" sz="2000" dirty="0"/>
              <a:t>: Contract node, add necessary shortcut(s).</a:t>
            </a:r>
            <a:endParaRPr lang="zh-CN" altLang="en-US" sz="2000" dirty="0"/>
          </a:p>
        </p:txBody>
      </p:sp>
      <p:sp>
        <p:nvSpPr>
          <p:cNvPr id="78" name="TextBox 77"/>
          <p:cNvSpPr txBox="1"/>
          <p:nvPr/>
        </p:nvSpPr>
        <p:spPr>
          <a:xfrm>
            <a:off x="584707" y="3200400"/>
            <a:ext cx="6012352" cy="400110"/>
          </a:xfrm>
          <a:prstGeom prst="rect">
            <a:avLst/>
          </a:prstGeom>
          <a:noFill/>
        </p:spPr>
        <p:txBody>
          <a:bodyPr wrap="none" rtlCol="0">
            <a:spAutoFit/>
          </a:bodyPr>
          <a:lstStyle/>
          <a:p>
            <a:r>
              <a:rPr lang="en-US" altLang="zh-CN" sz="2000" dirty="0"/>
              <a:t>Repeat the above 2 steps in the below </a:t>
            </a:r>
            <a:r>
              <a:rPr lang="en-US" altLang="zh-CN" sz="2000" b="1" i="1" dirty="0"/>
              <a:t>remaining graph</a:t>
            </a:r>
            <a:r>
              <a:rPr lang="en-US" altLang="zh-CN" sz="2000" dirty="0"/>
              <a:t>.</a:t>
            </a:r>
            <a:endParaRPr lang="zh-CN" altLang="en-US" sz="2000" dirty="0"/>
          </a:p>
        </p:txBody>
      </p:sp>
    </p:spTree>
    <p:extLst>
      <p:ext uri="{BB962C8B-B14F-4D97-AF65-F5344CB8AC3E}">
        <p14:creationId xmlns:p14="http://schemas.microsoft.com/office/powerpoint/2010/main" val="82078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fill="hold"/>
                                        <p:tgtEl>
                                          <p:spTgt spid="66"/>
                                        </p:tgtEl>
                                        <p:attrNameLst>
                                          <p:attrName>ppt_x</p:attrName>
                                        </p:attrNameLst>
                                      </p:cBhvr>
                                      <p:tavLst>
                                        <p:tav tm="0">
                                          <p:val>
                                            <p:strVal val="#ppt_x"/>
                                          </p:val>
                                        </p:tav>
                                        <p:tav tm="100000">
                                          <p:val>
                                            <p:strVal val="#ppt_x"/>
                                          </p:val>
                                        </p:tav>
                                      </p:tavLst>
                                    </p:anim>
                                    <p:anim calcmode="lin" valueType="num">
                                      <p:cBhvr additive="base">
                                        <p:cTn id="22" dur="500" fill="hold"/>
                                        <p:tgtEl>
                                          <p:spTgt spid="6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ppt_x"/>
                                          </p:val>
                                        </p:tav>
                                        <p:tav tm="100000">
                                          <p:val>
                                            <p:strVal val="#ppt_x"/>
                                          </p:val>
                                        </p:tav>
                                      </p:tavLst>
                                    </p:anim>
                                    <p:anim calcmode="lin" valueType="num">
                                      <p:cBhvr additive="base">
                                        <p:cTn id="58" dur="500" fill="hold"/>
                                        <p:tgtEl>
                                          <p:spTgt spid="60"/>
                                        </p:tgtEl>
                                        <p:attrNameLst>
                                          <p:attrName>ppt_y</p:attrName>
                                        </p:attrNameLst>
                                      </p:cBhvr>
                                      <p:tavLst>
                                        <p:tav tm="0">
                                          <p:val>
                                            <p:strVal val="1+#ppt_h/2"/>
                                          </p:val>
                                        </p:tav>
                                        <p:tav tm="100000">
                                          <p:val>
                                            <p:strVal val="#ppt_y"/>
                                          </p:val>
                                        </p:tav>
                                      </p:tavLst>
                                    </p:anim>
                                  </p:childTnLst>
                                </p:cTn>
                              </p:par>
                              <p:par>
                                <p:cTn id="59" presetID="2" presetClass="entr" presetSubtype="4" fill="hold" grpId="1"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ppt_x"/>
                                          </p:val>
                                        </p:tav>
                                        <p:tav tm="100000">
                                          <p:val>
                                            <p:strVal val="#ppt_x"/>
                                          </p:val>
                                        </p:tav>
                                      </p:tavLst>
                                    </p:anim>
                                    <p:anim calcmode="lin" valueType="num">
                                      <p:cBhvr additive="base">
                                        <p:cTn id="62" dur="500" fill="hold"/>
                                        <p:tgtEl>
                                          <p:spTgt spid="59"/>
                                        </p:tgtEl>
                                        <p:attrNameLst>
                                          <p:attrName>ppt_y</p:attrName>
                                        </p:attrNameLst>
                                      </p:cBhvr>
                                      <p:tavLst>
                                        <p:tav tm="0">
                                          <p:val>
                                            <p:strVal val="1+#ppt_h/2"/>
                                          </p:val>
                                        </p:tav>
                                        <p:tav tm="100000">
                                          <p:val>
                                            <p:strVal val="#ppt_y"/>
                                          </p:val>
                                        </p:tav>
                                      </p:tavLst>
                                    </p:anim>
                                  </p:childTnLst>
                                </p:cTn>
                              </p:par>
                              <p:par>
                                <p:cTn id="63" presetID="2" presetClass="entr" presetSubtype="4" fill="hold" grpId="1" nodeType="with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ppt_x"/>
                                          </p:val>
                                        </p:tav>
                                        <p:tav tm="100000">
                                          <p:val>
                                            <p:strVal val="#ppt_x"/>
                                          </p:val>
                                        </p:tav>
                                      </p:tavLst>
                                    </p:anim>
                                    <p:anim calcmode="lin" valueType="num">
                                      <p:cBhvr additive="base">
                                        <p:cTn id="66" dur="500" fill="hold"/>
                                        <p:tgtEl>
                                          <p:spTgt spid="5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7"/>
                                        </p:tgtEl>
                                        <p:attrNameLst>
                                          <p:attrName>style.visibility</p:attrName>
                                        </p:attrNameLst>
                                      </p:cBhvr>
                                      <p:to>
                                        <p:strVal val="visible"/>
                                      </p:to>
                                    </p:set>
                                    <p:anim calcmode="lin" valueType="num">
                                      <p:cBhvr additive="base">
                                        <p:cTn id="83" dur="500" fill="hold"/>
                                        <p:tgtEl>
                                          <p:spTgt spid="77"/>
                                        </p:tgtEl>
                                        <p:attrNameLst>
                                          <p:attrName>ppt_x</p:attrName>
                                        </p:attrNameLst>
                                      </p:cBhvr>
                                      <p:tavLst>
                                        <p:tav tm="0">
                                          <p:val>
                                            <p:strVal val="#ppt_x"/>
                                          </p:val>
                                        </p:tav>
                                        <p:tav tm="100000">
                                          <p:val>
                                            <p:strVal val="#ppt_x"/>
                                          </p:val>
                                        </p:tav>
                                      </p:tavLst>
                                    </p:anim>
                                    <p:anim calcmode="lin" valueType="num">
                                      <p:cBhvr additive="base">
                                        <p:cTn id="8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additive="base">
                                        <p:cTn id="89" dur="500" fill="hold"/>
                                        <p:tgtEl>
                                          <p:spTgt spid="76"/>
                                        </p:tgtEl>
                                        <p:attrNameLst>
                                          <p:attrName>ppt_x</p:attrName>
                                        </p:attrNameLst>
                                      </p:cBhvr>
                                      <p:tavLst>
                                        <p:tav tm="0">
                                          <p:val>
                                            <p:strVal val="#ppt_x"/>
                                          </p:val>
                                        </p:tav>
                                        <p:tav tm="100000">
                                          <p:val>
                                            <p:strVal val="#ppt_x"/>
                                          </p:val>
                                        </p:tav>
                                      </p:tavLst>
                                    </p:anim>
                                    <p:anim calcmode="lin" valueType="num">
                                      <p:cBhvr additive="base">
                                        <p:cTn id="90" dur="500" fill="hold"/>
                                        <p:tgtEl>
                                          <p:spTgt spid="76"/>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additive="base">
                                        <p:cTn id="93" dur="500" fill="hold"/>
                                        <p:tgtEl>
                                          <p:spTgt spid="73"/>
                                        </p:tgtEl>
                                        <p:attrNameLst>
                                          <p:attrName>ppt_x</p:attrName>
                                        </p:attrNameLst>
                                      </p:cBhvr>
                                      <p:tavLst>
                                        <p:tav tm="0">
                                          <p:val>
                                            <p:strVal val="#ppt_x"/>
                                          </p:val>
                                        </p:tav>
                                        <p:tav tm="100000">
                                          <p:val>
                                            <p:strVal val="#ppt_x"/>
                                          </p:val>
                                        </p:tav>
                                      </p:tavLst>
                                    </p:anim>
                                    <p:anim calcmode="lin" valueType="num">
                                      <p:cBhvr additive="base">
                                        <p:cTn id="9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7" presetClass="emph" presetSubtype="1" grpId="0" nodeType="clickEffect">
                                  <p:stCondLst>
                                    <p:cond delay="0"/>
                                  </p:stCondLst>
                                  <p:childTnLst>
                                    <p:set>
                                      <p:cBhvr>
                                        <p:cTn id="98" dur="indefinite"/>
                                        <p:tgtEl>
                                          <p:spTgt spid="59"/>
                                        </p:tgtEl>
                                        <p:attrNameLst>
                                          <p:attrName>stroke.color</p:attrName>
                                        </p:attrNameLst>
                                      </p:cBhvr>
                                      <p:to>
                                        <p:clrVal>
                                          <a:srgbClr val="CCECFF"/>
                                        </p:clrVal>
                                      </p:to>
                                    </p:set>
                                    <p:set>
                                      <p:cBhvr>
                                        <p:cTn id="99" dur="indefinite"/>
                                        <p:tgtEl>
                                          <p:spTgt spid="59"/>
                                        </p:tgtEl>
                                        <p:attrNameLst>
                                          <p:attrName>stroke.on</p:attrName>
                                        </p:attrNameLst>
                                      </p:cBhvr>
                                      <p:to>
                                        <p:strVal val="true"/>
                                      </p:to>
                                    </p:set>
                                  </p:childTnLst>
                                  <p:subTnLst>
                                    <p:animClr clrSpc="rgb" dir="cw">
                                      <p:cBhvr override="childStyle">
                                        <p:cTn dur="1" fill="hold" display="0" masterRel="nextClick" afterEffect="1"/>
                                        <p:tgtEl>
                                          <p:spTgt spid="59"/>
                                        </p:tgtEl>
                                        <p:attrNameLst>
                                          <p:attrName>ppt_c</p:attrName>
                                        </p:attrNameLst>
                                      </p:cBhvr>
                                      <p:to>
                                        <a:srgbClr val="CCECFF"/>
                                      </p:to>
                                    </p:animClr>
                                  </p:subTnLst>
                                </p:cTn>
                              </p:par>
                              <p:par>
                                <p:cTn id="100" presetID="7" presetClass="emph" presetSubtype="1" grpId="0" nodeType="withEffect">
                                  <p:stCondLst>
                                    <p:cond delay="0"/>
                                  </p:stCondLst>
                                  <p:childTnLst>
                                    <p:set>
                                      <p:cBhvr>
                                        <p:cTn id="101" dur="indefinite"/>
                                        <p:tgtEl>
                                          <p:spTgt spid="60"/>
                                        </p:tgtEl>
                                        <p:attrNameLst>
                                          <p:attrName>stroke.color</p:attrName>
                                        </p:attrNameLst>
                                      </p:cBhvr>
                                      <p:to>
                                        <p:clrVal>
                                          <a:srgbClr val="CCECFF"/>
                                        </p:clrVal>
                                      </p:to>
                                    </p:set>
                                    <p:set>
                                      <p:cBhvr>
                                        <p:cTn id="102" dur="indefinite"/>
                                        <p:tgtEl>
                                          <p:spTgt spid="60"/>
                                        </p:tgtEl>
                                        <p:attrNameLst>
                                          <p:attrName>stroke.on</p:attrName>
                                        </p:attrNameLst>
                                      </p:cBhvr>
                                      <p:to>
                                        <p:strVal val="true"/>
                                      </p:to>
                                    </p:set>
                                  </p:childTnLst>
                                  <p:subTnLst>
                                    <p:animClr clrSpc="rgb" dir="cw">
                                      <p:cBhvr override="childStyle">
                                        <p:cTn dur="1" fill="hold" display="0" masterRel="nextClick" afterEffect="1"/>
                                        <p:tgtEl>
                                          <p:spTgt spid="60"/>
                                        </p:tgtEl>
                                        <p:attrNameLst>
                                          <p:attrName>ppt_c</p:attrName>
                                        </p:attrNameLst>
                                      </p:cBhvr>
                                      <p:to>
                                        <a:srgbClr val="CCECFF"/>
                                      </p:to>
                                    </p:animClr>
                                  </p:subTnLst>
                                </p:cTn>
                              </p:par>
                              <p:par>
                                <p:cTn id="103" presetID="7" presetClass="emph" presetSubtype="1" nodeType="withEffect">
                                  <p:stCondLst>
                                    <p:cond delay="0"/>
                                  </p:stCondLst>
                                  <p:childTnLst>
                                    <p:set>
                                      <p:cBhvr>
                                        <p:cTn id="104" dur="indefinite"/>
                                        <p:tgtEl>
                                          <p:spTgt spid="56"/>
                                        </p:tgtEl>
                                        <p:attrNameLst>
                                          <p:attrName>stroke.color</p:attrName>
                                        </p:attrNameLst>
                                      </p:cBhvr>
                                      <p:to>
                                        <p:clrVal>
                                          <a:srgbClr val="CCECFF"/>
                                        </p:clrVal>
                                      </p:to>
                                    </p:set>
                                    <p:set>
                                      <p:cBhvr>
                                        <p:cTn id="105" dur="indefinite"/>
                                        <p:tgtEl>
                                          <p:spTgt spid="56"/>
                                        </p:tgtEl>
                                        <p:attrNameLst>
                                          <p:attrName>stroke.on</p:attrName>
                                        </p:attrNameLst>
                                      </p:cBhvr>
                                      <p:to>
                                        <p:strVal val="true"/>
                                      </p:to>
                                    </p:set>
                                  </p:childTnLst>
                                  <p:subTnLst>
                                    <p:animClr clrSpc="rgb" dir="cw">
                                      <p:cBhvr override="childStyle">
                                        <p:cTn dur="1" fill="hold" display="0" masterRel="nextClick" afterEffect="1"/>
                                        <p:tgtEl>
                                          <p:spTgt spid="56"/>
                                        </p:tgtEl>
                                        <p:attrNameLst>
                                          <p:attrName>ppt_c</p:attrName>
                                        </p:attrNameLst>
                                      </p:cBhvr>
                                      <p:to>
                                        <a:srgbClr val="CCECFF"/>
                                      </p:to>
                                    </p:animClr>
                                  </p:subTnLst>
                                </p:cTn>
                              </p:par>
                              <p:par>
                                <p:cTn id="106" presetID="7" presetClass="emph" presetSubtype="1" grpId="0" nodeType="withEffect">
                                  <p:stCondLst>
                                    <p:cond delay="0"/>
                                  </p:stCondLst>
                                  <p:childTnLst>
                                    <p:set>
                                      <p:cBhvr>
                                        <p:cTn id="107" dur="indefinite"/>
                                        <p:tgtEl>
                                          <p:spTgt spid="65"/>
                                        </p:tgtEl>
                                        <p:attrNameLst>
                                          <p:attrName>stroke.color</p:attrName>
                                        </p:attrNameLst>
                                      </p:cBhvr>
                                      <p:to>
                                        <p:clrVal>
                                          <a:srgbClr val="CCECFF"/>
                                        </p:clrVal>
                                      </p:to>
                                    </p:set>
                                    <p:set>
                                      <p:cBhvr>
                                        <p:cTn id="108" dur="indefinite"/>
                                        <p:tgtEl>
                                          <p:spTgt spid="65"/>
                                        </p:tgtEl>
                                        <p:attrNameLst>
                                          <p:attrName>stroke.on</p:attrName>
                                        </p:attrNameLst>
                                      </p:cBhvr>
                                      <p:to>
                                        <p:strVal val="true"/>
                                      </p:to>
                                    </p:set>
                                  </p:childTnLst>
                                  <p:subTnLst>
                                    <p:animClr clrSpc="rgb" dir="cw">
                                      <p:cBhvr override="childStyle">
                                        <p:cTn dur="1" fill="hold" display="0" masterRel="nextClick" afterEffect="1"/>
                                        <p:tgtEl>
                                          <p:spTgt spid="65"/>
                                        </p:tgtEl>
                                        <p:attrNameLst>
                                          <p:attrName>ppt_c</p:attrName>
                                        </p:attrNameLst>
                                      </p:cBhvr>
                                      <p:to>
                                        <a:srgbClr val="CCECFF"/>
                                      </p:to>
                                    </p:animClr>
                                  </p:subTnLst>
                                </p:cTn>
                              </p:par>
                              <p:par>
                                <p:cTn id="109" presetID="7" presetClass="emph" presetSubtype="1" nodeType="withEffect">
                                  <p:stCondLst>
                                    <p:cond delay="0"/>
                                  </p:stCondLst>
                                  <p:childTnLst>
                                    <p:set>
                                      <p:cBhvr>
                                        <p:cTn id="110" dur="indefinite"/>
                                        <p:tgtEl>
                                          <p:spTgt spid="54"/>
                                        </p:tgtEl>
                                        <p:attrNameLst>
                                          <p:attrName>stroke.color</p:attrName>
                                        </p:attrNameLst>
                                      </p:cBhvr>
                                      <p:to>
                                        <p:clrVal>
                                          <a:srgbClr val="CCECFF"/>
                                        </p:clrVal>
                                      </p:to>
                                    </p:set>
                                    <p:set>
                                      <p:cBhvr>
                                        <p:cTn id="111" dur="indefinite"/>
                                        <p:tgtEl>
                                          <p:spTgt spid="54"/>
                                        </p:tgtEl>
                                        <p:attrNameLst>
                                          <p:attrName>stroke.on</p:attrName>
                                        </p:attrNameLst>
                                      </p:cBhvr>
                                      <p:to>
                                        <p:strVal val="true"/>
                                      </p:to>
                                    </p:set>
                                  </p:childTnLst>
                                  <p:subTnLst>
                                    <p:animClr clrSpc="rgb" dir="cw">
                                      <p:cBhvr override="childStyle">
                                        <p:cTn dur="1" fill="hold" display="0" masterRel="nextClick" afterEffect="1"/>
                                        <p:tgtEl>
                                          <p:spTgt spid="54"/>
                                        </p:tgtEl>
                                        <p:attrNameLst>
                                          <p:attrName>ppt_c</p:attrName>
                                        </p:attrNameLst>
                                      </p:cBhvr>
                                      <p:to>
                                        <a:srgbClr val="CCECFF"/>
                                      </p:to>
                                    </p:animClr>
                                  </p:sub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8" grpId="1" animBg="1"/>
      <p:bldP spid="59" grpId="0" animBg="1"/>
      <p:bldP spid="59" grpId="1" animBg="1"/>
      <p:bldP spid="60" grpId="0" animBg="1"/>
      <p:bldP spid="60" grpId="1" animBg="1"/>
      <p:bldP spid="61" grpId="0" animBg="1"/>
      <p:bldP spid="62" grpId="0" animBg="1"/>
      <p:bldP spid="63" grpId="0" animBg="1"/>
      <p:bldP spid="64" grpId="0" animBg="1"/>
      <p:bldP spid="65" grpId="0" animBg="1"/>
      <p:bldP spid="65" grpId="1" animBg="1"/>
      <p:bldP spid="66" grpId="0" animBg="1"/>
      <p:bldP spid="67" grpId="0" animBg="1"/>
      <p:bldP spid="72" grpId="0"/>
      <p:bldP spid="76" grpId="0" animBg="1"/>
      <p:bldP spid="77" grpId="0"/>
      <p:bldP spid="7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December 11, 2018</a:t>
            </a:fld>
            <a:endParaRPr lang="en-US" sz="1000" dirty="0">
              <a:solidFill>
                <a:srgbClr val="878C93"/>
              </a:solidFill>
            </a:endParaRPr>
          </a:p>
        </p:txBody>
      </p:sp>
      <p:sp>
        <p:nvSpPr>
          <p:cNvPr id="119818" name="Text Box 10"/>
          <p:cNvSpPr txBox="1">
            <a:spLocks noChangeArrowheads="1"/>
          </p:cNvSpPr>
          <p:nvPr/>
        </p:nvSpPr>
        <p:spPr bwMode="auto">
          <a:xfrm>
            <a:off x="533400" y="228600"/>
            <a:ext cx="75924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p:nvPr/>
        </p:nvCxnSpPr>
        <p:spPr bwMode="auto">
          <a:xfrm>
            <a:off x="1043872" y="1855788"/>
            <a:ext cx="1153228" cy="63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450975" y="19939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1858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1855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1"/>
            </a:solidFill>
            <a:round/>
            <a:headEnd/>
            <a:tailEnd/>
          </a:ln>
        </p:spPr>
        <p:txBody>
          <a:bodyPr lIns="0" tIns="0" rIns="0" bIns="0"/>
          <a:lstStyle/>
          <a:p>
            <a:r>
              <a:rPr lang="en-US" altLang="zh-CN" sz="1800" dirty="0">
                <a:solidFill>
                  <a:schemeClr val="bg1">
                    <a:lumMod val="50000"/>
                  </a:schemeClr>
                </a:solidFill>
                <a:latin typeface="Calibri" pitchFamily="34" charset="0"/>
              </a:rPr>
              <a:t>1</a:t>
            </a:r>
            <a:endParaRPr lang="zh-CN" altLang="en-US" sz="1800" dirty="0">
              <a:solidFill>
                <a:schemeClr val="bg1">
                  <a:lumMod val="50000"/>
                </a:schemeClr>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680484" y="1669312"/>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4" name="直接箭头连接符 23"/>
          <p:cNvCxnSpPr/>
          <p:nvPr/>
        </p:nvCxnSpPr>
        <p:spPr bwMode="auto">
          <a:xfrm flipV="1">
            <a:off x="1722474" y="1993902"/>
            <a:ext cx="508283" cy="8343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40487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4.07407E-6 L 0.08316 0.16365 " pathEditMode="relative" rAng="0" ptsTypes="AA">
                                      <p:cBhvr>
                                        <p:cTn id="6" dur="2000" fill="hold"/>
                                        <p:tgtEl>
                                          <p:spTgt spid="67"/>
                                        </p:tgtEl>
                                        <p:attrNameLst>
                                          <p:attrName>ppt_x</p:attrName>
                                          <p:attrName>ppt_y</p:attrName>
                                        </p:attrNameLst>
                                      </p:cBhvr>
                                      <p:rCtr x="4100" y="8200"/>
                                    </p:animMotion>
                                  </p:childTnLst>
                                </p:cTn>
                              </p:par>
                              <p:par>
                                <p:cTn id="7" presetID="22" presetClass="exit" presetSubtype="4" fill="hold" nodeType="withEffect">
                                  <p:stCondLst>
                                    <p:cond delay="0"/>
                                  </p:stCondLst>
                                  <p:childTnLst>
                                    <p:animEffect transition="out" filter="wipe(down)">
                                      <p:cBhvr>
                                        <p:cTn id="8" dur="500"/>
                                        <p:tgtEl>
                                          <p:spTgt spid="52"/>
                                        </p:tgtEl>
                                      </p:cBhvr>
                                    </p:animEffect>
                                    <p:set>
                                      <p:cBhvr>
                                        <p:cTn id="9" dur="1" fill="hold">
                                          <p:stCondLst>
                                            <p:cond delay="499"/>
                                          </p:stCondLst>
                                        </p:cTn>
                                        <p:tgtEl>
                                          <p:spTgt spid="52"/>
                                        </p:tgtEl>
                                        <p:attrNameLst>
                                          <p:attrName>style.visibility</p:attrName>
                                        </p:attrNameLst>
                                      </p:cBhvr>
                                      <p:to>
                                        <p:strVal val="hidden"/>
                                      </p:to>
                                    </p:set>
                                  </p:childTnLst>
                                </p:cTn>
                              </p:par>
                              <p:par>
                                <p:cTn id="10" presetID="22" presetClass="entr" presetSubtype="4"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1" nodeType="clickEffect">
                                  <p:stCondLst>
                                    <p:cond delay="0"/>
                                  </p:stCondLst>
                                  <p:childTnLst>
                                    <p:set>
                                      <p:cBhvr>
                                        <p:cTn id="16" dur="indefinite"/>
                                        <p:tgtEl>
                                          <p:spTgt spid="67"/>
                                        </p:tgtEl>
                                        <p:attrNameLst>
                                          <p:attrName>stroke.color</p:attrName>
                                        </p:attrNameLst>
                                      </p:cBhvr>
                                      <p:to>
                                        <p:clrVal>
                                          <a:srgbClr val="CCECFF"/>
                                        </p:clrVal>
                                      </p:to>
                                    </p:set>
                                    <p:set>
                                      <p:cBhvr>
                                        <p:cTn id="17" dur="indefinite"/>
                                        <p:tgtEl>
                                          <p:spTgt spid="67"/>
                                        </p:tgtEl>
                                        <p:attrNameLst>
                                          <p:attrName>stroke.on</p:attrName>
                                        </p:attrNameLst>
                                      </p:cBhvr>
                                      <p:to>
                                        <p:strVal val="true"/>
                                      </p:to>
                                    </p:set>
                                  </p:childTnLst>
                                  <p:subTnLst>
                                    <p:animClr clrSpc="rgb" dir="cw">
                                      <p:cBhvr override="childStyle">
                                        <p:cTn dur="1" fill="hold" display="0" masterRel="nextClick" afterEffect="1"/>
                                        <p:tgtEl>
                                          <p:spTgt spid="67"/>
                                        </p:tgtEl>
                                        <p:attrNameLst>
                                          <p:attrName>ppt_c</p:attrName>
                                        </p:attrNameLst>
                                      </p:cBhvr>
                                      <p:to>
                                        <a:srgbClr val="CCECFF"/>
                                      </p:to>
                                    </p:animClr>
                                  </p:subTnLst>
                                </p:cTn>
                              </p:par>
                              <p:par>
                                <p:cTn id="18" presetID="7" presetClass="emph" presetSubtype="1" nodeType="withEffect">
                                  <p:stCondLst>
                                    <p:cond delay="0"/>
                                  </p:stCondLst>
                                  <p:childTnLst>
                                    <p:set>
                                      <p:cBhvr>
                                        <p:cTn id="19" dur="indefinite"/>
                                        <p:tgtEl>
                                          <p:spTgt spid="24"/>
                                        </p:tgtEl>
                                        <p:attrNameLst>
                                          <p:attrName>stroke.color</p:attrName>
                                        </p:attrNameLst>
                                      </p:cBhvr>
                                      <p:to>
                                        <p:clrVal>
                                          <a:srgbClr val="CCECFF"/>
                                        </p:clrVal>
                                      </p:to>
                                    </p:set>
                                    <p:set>
                                      <p:cBhvr>
                                        <p:cTn id="20" dur="indefinite"/>
                                        <p:tgtEl>
                                          <p:spTgt spid="24"/>
                                        </p:tgtEl>
                                        <p:attrNameLst>
                                          <p:attrName>stroke.on</p:attrName>
                                        </p:attrNameLst>
                                      </p:cBhvr>
                                      <p:to>
                                        <p:strVal val="true"/>
                                      </p:to>
                                    </p:set>
                                  </p:childTnLst>
                                  <p:subTnLst>
                                    <p:animClr clrSpc="rgb" dir="cw">
                                      <p:cBhvr override="childStyle">
                                        <p:cTn dur="1" fill="hold" display="0" masterRel="nextClick" afterEffect="1"/>
                                        <p:tgtEl>
                                          <p:spTgt spid="24"/>
                                        </p:tgtEl>
                                        <p:attrNameLst>
                                          <p:attrName>ppt_c</p:attrName>
                                        </p:attrNameLst>
                                      </p:cBhvr>
                                      <p:to>
                                        <a:srgbClr val="CCECFF"/>
                                      </p:to>
                                    </p:animClr>
                                  </p:subTnLst>
                                </p:cTn>
                              </p:par>
                              <p:par>
                                <p:cTn id="21" presetID="7" presetClass="emph" presetSubtype="1" nodeType="withEffect">
                                  <p:stCondLst>
                                    <p:cond delay="0"/>
                                  </p:stCondLst>
                                  <p:childTnLst>
                                    <p:set>
                                      <p:cBhvr>
                                        <p:cTn id="22" dur="indefinite"/>
                                        <p:tgtEl>
                                          <p:spTgt spid="53"/>
                                        </p:tgtEl>
                                        <p:attrNameLst>
                                          <p:attrName>stroke.color</p:attrName>
                                        </p:attrNameLst>
                                      </p:cBhvr>
                                      <p:to>
                                        <p:clrVal>
                                          <a:srgbClr val="CCECFF"/>
                                        </p:clrVal>
                                      </p:to>
                                    </p:set>
                                    <p:set>
                                      <p:cBhvr>
                                        <p:cTn id="23" dur="indefinite"/>
                                        <p:tgtEl>
                                          <p:spTgt spid="53"/>
                                        </p:tgtEl>
                                        <p:attrNameLst>
                                          <p:attrName>stroke.on</p:attrName>
                                        </p:attrNameLst>
                                      </p:cBhvr>
                                      <p:to>
                                        <p:strVal val="true"/>
                                      </p:to>
                                    </p:set>
                                  </p:childTnLst>
                                  <p:subTnLst>
                                    <p:animClr clrSpc="rgb" dir="cw">
                                      <p:cBhvr override="childStyle">
                                        <p:cTn dur="1" fill="hold" display="0" masterRel="nextClick" afterEffect="1"/>
                                        <p:tgtEl>
                                          <p:spTgt spid="53"/>
                                        </p:tgtEl>
                                        <p:attrNameLst>
                                          <p:attrName>ppt_c</p:attrName>
                                        </p:attrNameLst>
                                      </p:cBhvr>
                                      <p:to>
                                        <a:srgbClr val="CCE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December 11, 2018</a:t>
            </a:fld>
            <a:endParaRPr lang="en-US" sz="1000" dirty="0">
              <a:solidFill>
                <a:srgbClr val="878C93"/>
              </a:solidFill>
            </a:endParaRPr>
          </a:p>
        </p:txBody>
      </p:sp>
      <p:sp>
        <p:nvSpPr>
          <p:cNvPr id="119818" name="Text Box 10"/>
          <p:cNvSpPr txBox="1">
            <a:spLocks noChangeArrowheads="1"/>
          </p:cNvSpPr>
          <p:nvPr/>
        </p:nvSpPr>
        <p:spPr bwMode="auto">
          <a:xfrm>
            <a:off x="533400" y="228600"/>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a:stCxn id="67" idx="7"/>
          </p:cNvCxnSpPr>
          <p:nvPr/>
        </p:nvCxnSpPr>
        <p:spPr bwMode="auto">
          <a:xfrm flipV="1">
            <a:off x="1043872" y="1862138"/>
            <a:ext cx="1153228" cy="1412279"/>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222375" y="23749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64" idx="7"/>
            <a:endCxn id="63" idx="3"/>
          </p:cNvCxnSpPr>
          <p:nvPr/>
        </p:nvCxnSpPr>
        <p:spPr bwMode="auto">
          <a:xfrm flipV="1">
            <a:off x="6841422" y="1984093"/>
            <a:ext cx="11571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62" idx="5"/>
            <a:endCxn id="64" idx="1"/>
          </p:cNvCxnSpPr>
          <p:nvPr/>
        </p:nvCxnSpPr>
        <p:spPr bwMode="auto">
          <a:xfrm>
            <a:off x="5920564" y="1984093"/>
            <a:ext cx="6663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5943600" y="22860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3</a:t>
            </a:r>
            <a:endParaRPr lang="zh-CN" altLang="en-US" sz="1800" dirty="0">
              <a:solidFill>
                <a:schemeClr val="bg2"/>
              </a:solidFill>
              <a:latin typeface="Calibri" pitchFamily="34" charset="0"/>
            </a:endParaRPr>
          </a:p>
        </p:txBody>
      </p:sp>
      <p:sp>
        <p:nvSpPr>
          <p:cNvPr id="61" name="TextBox 60"/>
          <p:cNvSpPr txBox="1"/>
          <p:nvPr/>
        </p:nvSpPr>
        <p:spPr bwMode="auto">
          <a:xfrm>
            <a:off x="7394575" y="2438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34150" y="2914764"/>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3</a:t>
            </a:r>
            <a:endParaRPr lang="zh-CN" altLang="en-US" sz="1800" dirty="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1</a:t>
            </a:r>
            <a:endParaRPr lang="zh-CN" altLang="en-US" sz="1800" dirty="0">
              <a:solidFill>
                <a:schemeClr val="bg2"/>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221747"/>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5" name="直接箭头连接符 24"/>
          <p:cNvCxnSpPr>
            <a:stCxn id="62" idx="6"/>
          </p:cNvCxnSpPr>
          <p:nvPr/>
        </p:nvCxnSpPr>
        <p:spPr bwMode="auto">
          <a:xfrm>
            <a:off x="5973284" y="1856937"/>
            <a:ext cx="1999033" cy="5201"/>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bwMode="auto">
          <a:xfrm>
            <a:off x="6784975"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Tree>
    <p:extLst>
      <p:ext uri="{BB962C8B-B14F-4D97-AF65-F5344CB8AC3E}">
        <p14:creationId xmlns:p14="http://schemas.microsoft.com/office/powerpoint/2010/main" val="181865730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December 11, 2018</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compiling result)</a:t>
            </a:r>
          </a:p>
        </p:txBody>
      </p:sp>
      <p:grpSp>
        <p:nvGrpSpPr>
          <p:cNvPr id="2" name="组合 6"/>
          <p:cNvGrpSpPr/>
          <p:nvPr/>
        </p:nvGrpSpPr>
        <p:grpSpPr>
          <a:xfrm>
            <a:off x="762000" y="1447800"/>
            <a:ext cx="7599363" cy="4114800"/>
            <a:chOff x="762000" y="1447800"/>
            <a:chExt cx="7599363" cy="4114800"/>
          </a:xfrm>
        </p:grpSpPr>
        <p:grpSp>
          <p:nvGrpSpPr>
            <p:cNvPr id="3"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grpSp>
          <p:nvGrpSpPr>
            <p:cNvPr id="4" name="组合 51"/>
            <p:cNvGrpSpPr>
              <a:grpSpLocks/>
            </p:cNvGrpSpPr>
            <p:nvPr/>
          </p:nvGrpSpPr>
          <p:grpSpPr bwMode="auto">
            <a:xfrm>
              <a:off x="2517775" y="2754313"/>
              <a:ext cx="5535613" cy="1500187"/>
              <a:chOff x="2517775" y="2754313"/>
              <a:chExt cx="5535613" cy="1500187"/>
            </a:xfrm>
          </p:grpSpPr>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grpSp>
        <p:grpSp>
          <p:nvGrpSpPr>
            <p:cNvPr id="5" name="组合 50"/>
            <p:cNvGrpSpPr>
              <a:grpSpLocks/>
            </p:cNvGrpSpPr>
            <p:nvPr/>
          </p:nvGrpSpPr>
          <p:grpSpPr bwMode="auto">
            <a:xfrm>
              <a:off x="762000" y="2763838"/>
              <a:ext cx="7599363" cy="2798762"/>
              <a:chOff x="762000" y="2763647"/>
              <a:chExt cx="7599363" cy="2798953"/>
            </a:xfrm>
          </p:grpSpPr>
          <p:cxnSp>
            <p:nvCxnSpPr>
              <p:cNvPr id="11" name="直接箭头连接符 10"/>
              <p:cNvCxnSpPr>
                <a:stCxn id="26" idx="7"/>
                <a:endCxn id="25" idx="3"/>
              </p:cNvCxnSpPr>
              <p:nvPr/>
            </p:nvCxnSpPr>
            <p:spPr bwMode="auto">
              <a:xfrm rot="5400000" flipH="1" flipV="1">
                <a:off x="764320" y="3375709"/>
                <a:ext cx="1803523"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291"/>
                <a:ext cx="301625" cy="368325"/>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43" y="4176658"/>
                <a:ext cx="963678"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285"/>
                <a:ext cx="1162050" cy="998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07" y="3299522"/>
                <a:ext cx="2184549"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793" y="4167908"/>
                <a:ext cx="388964"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727"/>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112"/>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08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033"/>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37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29"/>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647"/>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454"/>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grpSp>
      </p:grpSp>
      <p:sp>
        <p:nvSpPr>
          <p:cNvPr id="49" name="TextBox 48"/>
          <p:cNvSpPr txBox="1"/>
          <p:nvPr/>
        </p:nvSpPr>
        <p:spPr>
          <a:xfrm>
            <a:off x="5330825" y="5562600"/>
            <a:ext cx="2653419" cy="400110"/>
          </a:xfrm>
          <a:prstGeom prst="rect">
            <a:avLst/>
          </a:prstGeom>
          <a:noFill/>
        </p:spPr>
        <p:txBody>
          <a:bodyPr wrap="none" rtlCol="0">
            <a:spAutoFit/>
          </a:bodyPr>
          <a:lstStyle/>
          <a:p>
            <a:r>
              <a:rPr lang="en-US" altLang="zh-CN" sz="2000" b="1" dirty="0"/>
              <a:t>No  witness path found</a:t>
            </a:r>
            <a:endParaRPr lang="zh-CN" altLang="en-US" sz="2000" b="1" dirty="0"/>
          </a:p>
        </p:txBody>
      </p:sp>
    </p:spTree>
    <p:extLst>
      <p:ext uri="{BB962C8B-B14F-4D97-AF65-F5344CB8AC3E}">
        <p14:creationId xmlns:p14="http://schemas.microsoft.com/office/powerpoint/2010/main" val="103862780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December 11, 2018</a:t>
            </a:fld>
            <a:endParaRPr lang="en-US" sz="1000" dirty="0">
              <a:solidFill>
                <a:srgbClr val="878C93"/>
              </a:solidFill>
            </a:endParaRPr>
          </a:p>
        </p:txBody>
      </p:sp>
      <p:sp>
        <p:nvSpPr>
          <p:cNvPr id="119818" name="Text Box 10"/>
          <p:cNvSpPr txBox="1">
            <a:spLocks noChangeArrowheads="1"/>
          </p:cNvSpPr>
          <p:nvPr/>
        </p:nvSpPr>
        <p:spPr bwMode="auto">
          <a:xfrm>
            <a:off x="533400" y="228600"/>
            <a:ext cx="7934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400" dirty="0"/>
              <a:t>Static </a:t>
            </a:r>
            <a:r>
              <a:rPr lang="en-US" sz="2400" dirty="0"/>
              <a:t>Contraction Hierarchies – Online Route Computing</a:t>
            </a:r>
          </a:p>
        </p:txBody>
      </p:sp>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cxnSp>
        <p:nvCxnSpPr>
          <p:cNvPr id="11" name="直接箭头连接符 10"/>
          <p:cNvCxnSpPr>
            <a:stCxn id="26" idx="7"/>
            <a:endCxn id="25" idx="3"/>
          </p:cNvCxnSpPr>
          <p:nvPr/>
        </p:nvCxnSpPr>
        <p:spPr bwMode="auto">
          <a:xfrm rot="5400000" flipH="1" flipV="1">
            <a:off x="764382" y="3375818"/>
            <a:ext cx="1803400"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76" y="4176712"/>
            <a:ext cx="963612"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413"/>
            <a:ext cx="1162050" cy="998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82" y="3299618"/>
            <a:ext cx="2184400"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806" y="4167982"/>
            <a:ext cx="388937"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8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2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196"/>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183"/>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45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54"/>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838"/>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50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sp>
        <p:nvSpPr>
          <p:cNvPr id="50" name="TextBox 49"/>
          <p:cNvSpPr txBox="1"/>
          <p:nvPr/>
        </p:nvSpPr>
        <p:spPr bwMode="auto">
          <a:xfrm>
            <a:off x="795541" y="5269468"/>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s</a:t>
            </a:r>
            <a:endParaRPr lang="zh-CN" altLang="en-US" sz="1800" b="1" dirty="0">
              <a:solidFill>
                <a:srgbClr val="FFFF00"/>
              </a:solidFill>
              <a:latin typeface="Calibri" pitchFamily="34" charset="0"/>
            </a:endParaRPr>
          </a:p>
        </p:txBody>
      </p:sp>
      <p:sp>
        <p:nvSpPr>
          <p:cNvPr id="51" name="TextBox 50"/>
          <p:cNvSpPr txBox="1"/>
          <p:nvPr/>
        </p:nvSpPr>
        <p:spPr bwMode="auto">
          <a:xfrm>
            <a:off x="6616904" y="4885293"/>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t</a:t>
            </a:r>
            <a:endParaRPr lang="zh-CN" altLang="en-US" sz="1800" b="1" dirty="0">
              <a:solidFill>
                <a:srgbClr val="FFFF00"/>
              </a:solidFill>
              <a:latin typeface="Calibri" pitchFamily="34" charset="0"/>
            </a:endParaRPr>
          </a:p>
        </p:txBody>
      </p:sp>
      <p:sp>
        <p:nvSpPr>
          <p:cNvPr id="49" name="TextBox 48"/>
          <p:cNvSpPr txBox="1"/>
          <p:nvPr/>
        </p:nvSpPr>
        <p:spPr>
          <a:xfrm>
            <a:off x="326462" y="1143000"/>
            <a:ext cx="8360337" cy="1015663"/>
          </a:xfrm>
          <a:prstGeom prst="rect">
            <a:avLst/>
          </a:prstGeom>
          <a:noFill/>
        </p:spPr>
        <p:txBody>
          <a:bodyPr wrap="square" rtlCol="0">
            <a:spAutoFit/>
          </a:bodyPr>
          <a:lstStyle/>
          <a:p>
            <a:pPr>
              <a:buFont typeface="Arial" pitchFamily="34" charset="0"/>
              <a:buChar char="•"/>
            </a:pPr>
            <a:r>
              <a:rPr lang="en-US" altLang="zh-CN" sz="2000" dirty="0"/>
              <a:t>Bi-Directional Dijkstra search from source and target 1 by 1</a:t>
            </a:r>
          </a:p>
          <a:p>
            <a:pPr>
              <a:buFont typeface="Arial" pitchFamily="34" charset="0"/>
              <a:buChar char="•"/>
            </a:pPr>
            <a:r>
              <a:rPr lang="en-US" altLang="zh-CN" sz="2000" dirty="0"/>
              <a:t>During both searches, nodes can only '</a:t>
            </a:r>
            <a:r>
              <a:rPr lang="en-US" altLang="zh-CN" sz="2000" b="1" i="1" dirty="0"/>
              <a:t>see' </a:t>
            </a:r>
            <a:r>
              <a:rPr lang="en-US" altLang="zh-CN" sz="2000" dirty="0"/>
              <a:t>the edges lead to higher or equal level nodes.(query relaxes only edges to more “</a:t>
            </a:r>
            <a:r>
              <a:rPr lang="en-US" altLang="zh-CN" sz="2000" b="1" i="1" dirty="0"/>
              <a:t>important</a:t>
            </a:r>
            <a:r>
              <a:rPr lang="en-US" altLang="zh-CN" sz="2000" dirty="0"/>
              <a:t>” nodes)</a:t>
            </a:r>
            <a:endParaRPr lang="zh-CN" altLang="en-US" sz="2000" dirty="0"/>
          </a:p>
        </p:txBody>
      </p:sp>
      <p:sp>
        <p:nvSpPr>
          <p:cNvPr id="52" name="椭圆 31"/>
          <p:cNvSpPr>
            <a:spLocks noChangeArrowheads="1"/>
          </p:cNvSpPr>
          <p:nvPr/>
        </p:nvSpPr>
        <p:spPr bwMode="auto">
          <a:xfrm rot="1800000">
            <a:off x="841904" y="2387747"/>
            <a:ext cx="1651000" cy="3505200"/>
          </a:xfrm>
          <a:prstGeom prst="ellipse">
            <a:avLst/>
          </a:prstGeom>
          <a:noFill/>
          <a:ln w="25400" algn="ctr">
            <a:solidFill>
              <a:srgbClr val="77B220"/>
            </a:solidFill>
            <a:round/>
            <a:headEnd/>
            <a:tailEnd/>
          </a:ln>
        </p:spPr>
        <p:txBody>
          <a:bodyPr lIns="0" tIns="0" rIns="0" bIns="0"/>
          <a:lstStyle/>
          <a:p>
            <a:endParaRPr lang="zh-CN" altLang="en-US" sz="1800">
              <a:latin typeface="Calibri" pitchFamily="34" charset="0"/>
            </a:endParaRPr>
          </a:p>
        </p:txBody>
      </p:sp>
      <p:sp>
        <p:nvSpPr>
          <p:cNvPr id="53" name="椭圆 32"/>
          <p:cNvSpPr>
            <a:spLocks noChangeArrowheads="1"/>
          </p:cNvSpPr>
          <p:nvPr/>
        </p:nvSpPr>
        <p:spPr bwMode="auto">
          <a:xfrm rot="17100000">
            <a:off x="4288824" y="369158"/>
            <a:ext cx="1414316" cy="6809955"/>
          </a:xfrm>
          <a:prstGeom prst="ellipse">
            <a:avLst/>
          </a:prstGeom>
          <a:noFill/>
          <a:ln w="25400" algn="ctr">
            <a:solidFill>
              <a:srgbClr val="FF0000"/>
            </a:solidFill>
            <a:round/>
            <a:headEnd/>
            <a:tailEnd/>
          </a:ln>
        </p:spPr>
        <p:txBody>
          <a:bodyPr lIns="0" tIns="0" rIns="0" bIns="0"/>
          <a:lstStyle/>
          <a:p>
            <a:endParaRPr lang="zh-CN" altLang="en-US" sz="1800">
              <a:latin typeface="Calibri" pitchFamily="34" charset="0"/>
            </a:endParaRPr>
          </a:p>
        </p:txBody>
      </p:sp>
      <p:sp>
        <p:nvSpPr>
          <p:cNvPr id="54" name="TextBox 53"/>
          <p:cNvSpPr txBox="1"/>
          <p:nvPr/>
        </p:nvSpPr>
        <p:spPr>
          <a:xfrm>
            <a:off x="1752600" y="2286000"/>
            <a:ext cx="1426137" cy="400110"/>
          </a:xfrm>
          <a:prstGeom prst="rect">
            <a:avLst/>
          </a:prstGeom>
          <a:solidFill>
            <a:schemeClr val="bg1">
              <a:lumMod val="50000"/>
            </a:schemeClr>
          </a:solidFill>
        </p:spPr>
        <p:txBody>
          <a:bodyPr wrap="square" rtlCol="0">
            <a:spAutoFit/>
          </a:bodyPr>
          <a:lstStyle/>
          <a:p>
            <a:r>
              <a:rPr lang="en-US" altLang="zh-CN" sz="2000" b="1" dirty="0"/>
              <a:t>meet point</a:t>
            </a:r>
          </a:p>
        </p:txBody>
      </p:sp>
      <p:cxnSp>
        <p:nvCxnSpPr>
          <p:cNvPr id="33" name="直接箭头连接符 32"/>
          <p:cNvCxnSpPr/>
          <p:nvPr/>
        </p:nvCxnSpPr>
        <p:spPr bwMode="auto">
          <a:xfrm rot="5400000" flipH="1" flipV="1">
            <a:off x="761207" y="3353594"/>
            <a:ext cx="1803400" cy="1192213"/>
          </a:xfrm>
          <a:prstGeom prst="straightConnector1">
            <a:avLst/>
          </a:prstGeom>
          <a:ln w="63500">
            <a:solidFill>
              <a:srgbClr val="77B220"/>
            </a:solidFill>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bwMode="auto">
          <a:xfrm rot="16200000" flipH="1">
            <a:off x="6052142" y="4165435"/>
            <a:ext cx="388937" cy="635000"/>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p:nvPr/>
        </p:nvCxnSpPr>
        <p:spPr bwMode="auto">
          <a:xfrm>
            <a:off x="2580814" y="2961167"/>
            <a:ext cx="3119438" cy="1090612"/>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128308" y="5772090"/>
            <a:ext cx="1876983" cy="400110"/>
          </a:xfrm>
          <a:prstGeom prst="rect">
            <a:avLst/>
          </a:prstGeom>
          <a:solidFill>
            <a:srgbClr val="77B220"/>
          </a:solidFill>
        </p:spPr>
        <p:txBody>
          <a:bodyPr wrap="square" rtlCol="0">
            <a:spAutoFit/>
          </a:bodyPr>
          <a:lstStyle/>
          <a:p>
            <a:r>
              <a:rPr lang="en-US" altLang="zh-CN" sz="2000" b="1" dirty="0"/>
              <a:t>forward search</a:t>
            </a:r>
          </a:p>
        </p:txBody>
      </p:sp>
      <p:sp>
        <p:nvSpPr>
          <p:cNvPr id="37" name="TextBox 36"/>
          <p:cNvSpPr txBox="1"/>
          <p:nvPr/>
        </p:nvSpPr>
        <p:spPr>
          <a:xfrm>
            <a:off x="7010401" y="5002499"/>
            <a:ext cx="1981480" cy="400110"/>
          </a:xfrm>
          <a:prstGeom prst="rect">
            <a:avLst/>
          </a:prstGeom>
          <a:solidFill>
            <a:srgbClr val="FF0000"/>
          </a:solidFill>
        </p:spPr>
        <p:txBody>
          <a:bodyPr wrap="square" rtlCol="0">
            <a:spAutoFit/>
          </a:bodyPr>
          <a:lstStyle/>
          <a:p>
            <a:r>
              <a:rPr lang="en-US" altLang="zh-CN" sz="2000" b="1" dirty="0"/>
              <a:t>backward search</a:t>
            </a:r>
          </a:p>
        </p:txBody>
      </p:sp>
    </p:spTree>
    <p:extLst>
      <p:ext uri="{BB962C8B-B14F-4D97-AF65-F5344CB8AC3E}">
        <p14:creationId xmlns:p14="http://schemas.microsoft.com/office/powerpoint/2010/main" val="1470435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ppt_x"/>
                                          </p:val>
                                        </p:tav>
                                        <p:tav tm="100000">
                                          <p:val>
                                            <p:strVal val="#ppt_x"/>
                                          </p:val>
                                        </p:tav>
                                      </p:tavLst>
                                    </p:anim>
                                    <p:anim calcmode="lin" valueType="num">
                                      <p:cBhvr additive="base">
                                        <p:cTn id="1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dow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9" grpId="0"/>
      <p:bldP spid="52" grpId="0" animBg="1"/>
      <p:bldP spid="53" grpId="0" animBg="1"/>
      <p:bldP spid="54" grpId="0" animBg="1"/>
      <p:bldP spid="36"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dirty="0"/>
              <a:t>Node </a:t>
            </a:r>
            <a:r>
              <a:rPr lang="da-DK" dirty="0" err="1"/>
              <a:t>Ordering</a:t>
            </a:r>
            <a:endParaRPr lang="da-D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83412"/>
            <a:ext cx="8432800" cy="5335858"/>
          </a:xfrm>
          <a:prstGeom prst="rect">
            <a:avLst/>
          </a:prstGeom>
        </p:spPr>
      </p:pic>
    </p:spTree>
    <p:extLst>
      <p:ext uri="{BB962C8B-B14F-4D97-AF65-F5344CB8AC3E}">
        <p14:creationId xmlns:p14="http://schemas.microsoft.com/office/powerpoint/2010/main" val="1346505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Experiments – Northwest US</a:t>
            </a: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32" t="16685" r="9843" b="39565"/>
          <a:stretch/>
        </p:blipFill>
        <p:spPr bwMode="auto">
          <a:xfrm>
            <a:off x="327643" y="2348880"/>
            <a:ext cx="8492829"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95536" y="6536377"/>
            <a:ext cx="8424936" cy="276999"/>
          </a:xfrm>
          <a:prstGeom prst="rect">
            <a:avLst/>
          </a:prstGeom>
        </p:spPr>
        <p:txBody>
          <a:bodyPr wrap="square">
            <a:spAutoFit/>
          </a:bodyPr>
          <a:lstStyle/>
          <a:p>
            <a:pPr algn="ctr"/>
            <a:r>
              <a:rPr lang="da-DK" sz="1200"/>
              <a:t>http://www.cs.princeton.edu/courses/archive/spr06/cos423/Handouts/EPP%20shortest%20path%20algorithms.pdf</a:t>
            </a:r>
          </a:p>
        </p:txBody>
      </p:sp>
    </p:spTree>
    <p:extLst>
      <p:ext uri="{BB962C8B-B14F-4D97-AF65-F5344CB8AC3E}">
        <p14:creationId xmlns:p14="http://schemas.microsoft.com/office/powerpoint/2010/main" val="119908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Route Planning</a:t>
            </a:r>
          </a:p>
        </p:txBody>
      </p:sp>
      <p:sp>
        <p:nvSpPr>
          <p:cNvPr id="3" name="Content Placeholder 2"/>
          <p:cNvSpPr>
            <a:spLocks noGrp="1"/>
          </p:cNvSpPr>
          <p:nvPr>
            <p:ph idx="1"/>
          </p:nvPr>
        </p:nvSpPr>
        <p:spPr>
          <a:xfrm>
            <a:off x="446856" y="1783357"/>
            <a:ext cx="8229600" cy="3013795"/>
          </a:xfrm>
        </p:spPr>
        <p:txBody>
          <a:bodyPr>
            <a:normAutofit/>
          </a:bodyPr>
          <a:lstStyle/>
          <a:p>
            <a:pPr marL="0" indent="0">
              <a:buNone/>
            </a:pPr>
            <a:r>
              <a:rPr lang="da-DK" sz="2800" dirty="0"/>
              <a:t>Input: </a:t>
            </a:r>
            <a:r>
              <a:rPr lang="da-DK" sz="2800" dirty="0" err="1"/>
              <a:t>Directed</a:t>
            </a:r>
            <a:r>
              <a:rPr lang="da-DK" sz="2800" dirty="0"/>
              <a:t> </a:t>
            </a:r>
            <a:r>
              <a:rPr lang="da-DK" sz="2800" dirty="0" err="1"/>
              <a:t>weighted</a:t>
            </a:r>
            <a:r>
              <a:rPr lang="da-DK" sz="2800" dirty="0"/>
              <a:t> </a:t>
            </a:r>
            <a:r>
              <a:rPr lang="da-DK" sz="2800" dirty="0" err="1"/>
              <a:t>graph</a:t>
            </a:r>
            <a:r>
              <a:rPr lang="da-DK" sz="2800" dirty="0"/>
              <a:t> </a:t>
            </a:r>
            <a:r>
              <a:rPr lang="da-DK" sz="2800" i="1" dirty="0"/>
              <a:t>G</a:t>
            </a:r>
          </a:p>
          <a:p>
            <a:pPr marL="0" indent="0">
              <a:buNone/>
            </a:pPr>
            <a:r>
              <a:rPr lang="da-DK" sz="2800" dirty="0"/>
              <a:t>Query(</a:t>
            </a:r>
            <a:r>
              <a:rPr lang="da-DK" sz="2800" i="1" dirty="0" err="1"/>
              <a:t>s</a:t>
            </a:r>
            <a:r>
              <a:rPr lang="da-DK" sz="2800" dirty="0" err="1"/>
              <a:t>,</a:t>
            </a:r>
            <a:r>
              <a:rPr lang="da-DK" sz="2800" i="1" dirty="0" err="1"/>
              <a:t>t</a:t>
            </a:r>
            <a:r>
              <a:rPr lang="da-DK" sz="2800" dirty="0"/>
              <a:t>) – find </a:t>
            </a:r>
            <a:r>
              <a:rPr lang="da-DK" sz="2800" dirty="0" err="1"/>
              <a:t>shortest</a:t>
            </a:r>
            <a:r>
              <a:rPr lang="da-DK" sz="2800" dirty="0"/>
              <a:t> route in </a:t>
            </a:r>
            <a:r>
              <a:rPr lang="da-DK" sz="2800" i="1" dirty="0"/>
              <a:t>G</a:t>
            </a:r>
            <a:r>
              <a:rPr lang="da-DK" sz="2800" dirty="0"/>
              <a:t> from </a:t>
            </a:r>
            <a:r>
              <a:rPr lang="da-DK" sz="2800" i="1" dirty="0"/>
              <a:t>s</a:t>
            </a:r>
            <a:r>
              <a:rPr lang="da-DK" sz="2800" dirty="0"/>
              <a:t> to </a:t>
            </a:r>
            <a:r>
              <a:rPr lang="da-DK" sz="2800" i="1" dirty="0"/>
              <a:t>t</a:t>
            </a:r>
          </a:p>
          <a:p>
            <a:pPr marL="0" indent="0">
              <a:buNone/>
            </a:pPr>
            <a:endParaRPr lang="da-DK" sz="2800" i="1" dirty="0"/>
          </a:p>
        </p:txBody>
      </p:sp>
      <p:graphicFrame>
        <p:nvGraphicFramePr>
          <p:cNvPr id="4" name="Table 3"/>
          <p:cNvGraphicFramePr>
            <a:graphicFrameLocks noGrp="1"/>
          </p:cNvGraphicFramePr>
          <p:nvPr>
            <p:extLst>
              <p:ext uri="{D42A27DB-BD31-4B8C-83A1-F6EECF244321}">
                <p14:modId xmlns:p14="http://schemas.microsoft.com/office/powerpoint/2010/main" val="1462648736"/>
              </p:ext>
            </p:extLst>
          </p:nvPr>
        </p:nvGraphicFramePr>
        <p:xfrm>
          <a:off x="446856" y="4178661"/>
          <a:ext cx="8352928" cy="140208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tblGrid>
              <a:tr h="319966">
                <a:tc>
                  <a:txBody>
                    <a:bodyPr/>
                    <a:lstStyle/>
                    <a:p>
                      <a:pPr algn="ctr"/>
                      <a:r>
                        <a:rPr lang="da-DK" sz="2000" b="1" dirty="0"/>
                        <a:t>No </a:t>
                      </a:r>
                      <a:r>
                        <a:rPr lang="da-DK" sz="2000" b="1" dirty="0" err="1"/>
                        <a:t>preprocessing</a:t>
                      </a:r>
                      <a:endParaRPr lang="da-DK" sz="2000" b="1" dirty="0">
                        <a:solidFill>
                          <a:schemeClr val="tx1"/>
                        </a:solidFill>
                      </a:endParaRPr>
                    </a:p>
                  </a:txBody>
                  <a:tcPr marL="45720" marR="45720">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da-DK" sz="2000" b="1" dirty="0"/>
                        <a:t>With </a:t>
                      </a:r>
                      <a:r>
                        <a:rPr lang="da-DK" sz="2000" b="1" dirty="0" err="1"/>
                        <a:t>preprocessing</a:t>
                      </a:r>
                      <a:endParaRPr lang="da-DK" sz="2000" b="1" dirty="0">
                        <a:solidFill>
                          <a:schemeClr val="tx1"/>
                        </a:solidFill>
                      </a:endParaRPr>
                    </a:p>
                  </a:txBody>
                  <a:tcPr marL="45720" marR="45720">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22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000" dirty="0"/>
                        <a:t>Fast </a:t>
                      </a:r>
                      <a:r>
                        <a:rPr lang="da-DK" sz="2000" dirty="0" err="1"/>
                        <a:t>query</a:t>
                      </a:r>
                      <a:r>
                        <a:rPr lang="da-DK" sz="2000" dirty="0"/>
                        <a:t> time</a:t>
                      </a:r>
                      <a:endParaRPr lang="da-DK" sz="2000" dirty="0">
                        <a:solidFill>
                          <a:schemeClr val="tx1"/>
                        </a:solidFill>
                      </a:endParaRPr>
                    </a:p>
                    <a:p>
                      <a:pPr algn="ctr"/>
                      <a:r>
                        <a:rPr lang="da-DK" sz="2000" dirty="0">
                          <a:solidFill>
                            <a:schemeClr val="tx1"/>
                          </a:solidFill>
                        </a:rPr>
                        <a:t>Variations</a:t>
                      </a:r>
                      <a:r>
                        <a:rPr lang="da-DK" sz="2000" baseline="0" dirty="0">
                          <a:solidFill>
                            <a:schemeClr val="tx1"/>
                          </a:solidFill>
                        </a:rPr>
                        <a:t> of </a:t>
                      </a:r>
                      <a:r>
                        <a:rPr lang="da-DK" sz="2000" dirty="0" err="1">
                          <a:solidFill>
                            <a:schemeClr val="tx1"/>
                          </a:solidFill>
                        </a:rPr>
                        <a:t>Dijksta’s</a:t>
                      </a:r>
                      <a:r>
                        <a:rPr lang="da-DK" sz="2000" dirty="0">
                          <a:solidFill>
                            <a:schemeClr val="tx1"/>
                          </a:solidFill>
                        </a:rPr>
                        <a:t> </a:t>
                      </a:r>
                      <a:r>
                        <a:rPr lang="da-DK" sz="2000" dirty="0" err="1">
                          <a:solidFill>
                            <a:schemeClr val="tx1"/>
                          </a:solidFill>
                        </a:rPr>
                        <a:t>algorithm</a:t>
                      </a:r>
                      <a:endParaRPr lang="da-DK" sz="2000" dirty="0">
                        <a:solidFill>
                          <a:schemeClr val="tx1"/>
                        </a:solidFill>
                      </a:endParaRPr>
                    </a:p>
                  </a:txBody>
                  <a:tcPr marL="45720" marR="4572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da-DK" sz="2000" dirty="0"/>
                        <a:t>Query Time ↔ Space </a:t>
                      </a:r>
                      <a:r>
                        <a:rPr lang="da-DK" sz="2000" dirty="0" err="1"/>
                        <a:t>trade-off</a:t>
                      </a:r>
                      <a:endParaRPr lang="da-DK" sz="2000" dirty="0"/>
                    </a:p>
                    <a:p>
                      <a:pPr algn="ctr"/>
                      <a:r>
                        <a:rPr lang="da-DK" sz="2000" dirty="0"/>
                        <a:t>Trivial: </a:t>
                      </a:r>
                      <a:r>
                        <a:rPr lang="da-DK" sz="2000" baseline="0" dirty="0"/>
                        <a:t>Distance </a:t>
                      </a:r>
                      <a:r>
                        <a:rPr lang="da-DK" sz="2000" baseline="0" dirty="0" err="1"/>
                        <a:t>table</a:t>
                      </a:r>
                      <a:r>
                        <a:rPr lang="da-DK" sz="2000" baseline="0" dirty="0"/>
                        <a:t>  O(1) time &amp; O(</a:t>
                      </a:r>
                      <a:r>
                        <a:rPr lang="da-DK" sz="2000" i="1" baseline="0" dirty="0"/>
                        <a:t>n</a:t>
                      </a:r>
                      <a:r>
                        <a:rPr lang="da-DK" sz="2000" baseline="30000" dirty="0"/>
                        <a:t>2</a:t>
                      </a:r>
                      <a:r>
                        <a:rPr lang="da-DK" sz="2000" baseline="0" dirty="0"/>
                        <a:t>) </a:t>
                      </a:r>
                      <a:r>
                        <a:rPr lang="da-DK" sz="2000" baseline="0" dirty="0" err="1"/>
                        <a:t>space</a:t>
                      </a:r>
                      <a:endParaRPr lang="da-DK" sz="2000" baseline="0" dirty="0"/>
                    </a:p>
                    <a:p>
                      <a:pPr algn="ctr"/>
                      <a:r>
                        <a:rPr lang="da-DK" sz="2000" baseline="0" dirty="0" err="1">
                          <a:solidFill>
                            <a:schemeClr val="tx1"/>
                          </a:solidFill>
                        </a:rPr>
                        <a:t>Practice</a:t>
                      </a:r>
                      <a:r>
                        <a:rPr lang="da-DK" sz="2000" baseline="0" dirty="0">
                          <a:solidFill>
                            <a:schemeClr val="tx1"/>
                          </a:solidFill>
                        </a:rPr>
                        <a:t>: Try to </a:t>
                      </a:r>
                      <a:r>
                        <a:rPr lang="da-DK" sz="2000" baseline="0" dirty="0" err="1">
                          <a:solidFill>
                            <a:schemeClr val="tx1"/>
                          </a:solidFill>
                        </a:rPr>
                        <a:t>exploit</a:t>
                      </a:r>
                      <a:r>
                        <a:rPr lang="da-DK" sz="2000" baseline="0" dirty="0">
                          <a:solidFill>
                            <a:schemeClr val="tx1"/>
                          </a:solidFill>
                        </a:rPr>
                        <a:t> </a:t>
                      </a:r>
                      <a:r>
                        <a:rPr lang="da-DK" sz="2000" baseline="0" dirty="0" err="1">
                          <a:solidFill>
                            <a:schemeClr val="tx1"/>
                          </a:solidFill>
                        </a:rPr>
                        <a:t>graph</a:t>
                      </a:r>
                      <a:r>
                        <a:rPr lang="da-DK" sz="2000" baseline="0" dirty="0">
                          <a:solidFill>
                            <a:schemeClr val="tx1"/>
                          </a:solidFill>
                        </a:rPr>
                        <a:t> properties</a:t>
                      </a:r>
                      <a:endParaRPr lang="da-DK" sz="2000" dirty="0">
                        <a:solidFill>
                          <a:schemeClr val="tx1"/>
                        </a:solidFill>
                      </a:endParaRPr>
                    </a:p>
                  </a:txBody>
                  <a:tcPr marL="45720" marR="45720">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5" name="Rectangle 4"/>
          <p:cNvSpPr/>
          <p:nvPr/>
        </p:nvSpPr>
        <p:spPr>
          <a:xfrm>
            <a:off x="395536" y="1700808"/>
            <a:ext cx="8280920" cy="12241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1340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50</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t>Goal directed technical</a:t>
            </a:r>
          </a:p>
          <a:p>
            <a:pPr lvl="0"/>
            <a:r>
              <a:rPr lang="en-US" dirty="0"/>
              <a:t>Hierarchical technical</a:t>
            </a:r>
          </a:p>
          <a:p>
            <a:pPr lvl="0"/>
            <a:r>
              <a:rPr lang="en-US" dirty="0">
                <a:solidFill>
                  <a:srgbClr val="FF0000"/>
                </a:solidFill>
              </a:rPr>
              <a:t>Bounded hop technical</a:t>
            </a:r>
          </a:p>
          <a:p>
            <a:pPr lvl="0"/>
            <a:r>
              <a:rPr lang="en-US" dirty="0"/>
              <a:t>Q&amp;A</a:t>
            </a:r>
          </a:p>
          <a:p>
            <a:pPr lvl="0"/>
            <a:endParaRPr lang="en-US" dirty="0"/>
          </a:p>
        </p:txBody>
      </p:sp>
    </p:spTree>
    <p:extLst>
      <p:ext uri="{BB962C8B-B14F-4D97-AF65-F5344CB8AC3E}">
        <p14:creationId xmlns:p14="http://schemas.microsoft.com/office/powerpoint/2010/main" val="1545509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a:t>Transit-Node Routing</a:t>
            </a:r>
          </a:p>
        </p:txBody>
      </p:sp>
      <p:sp>
        <p:nvSpPr>
          <p:cNvPr id="34819" name="Rectangle 3"/>
          <p:cNvSpPr>
            <a:spLocks noGrp="1" noChangeArrowheads="1"/>
          </p:cNvSpPr>
          <p:nvPr>
            <p:ph type="body" idx="1"/>
          </p:nvPr>
        </p:nvSpPr>
        <p:spPr>
          <a:xfrm>
            <a:off x="457200" y="1484313"/>
            <a:ext cx="8229600" cy="3240087"/>
          </a:xfrm>
        </p:spPr>
        <p:txBody>
          <a:bodyPr/>
          <a:lstStyle/>
          <a:p>
            <a:pPr eaLnBrk="1" hangingPunct="1"/>
            <a:r>
              <a:rPr lang="en-US" altLang="en-US" sz="2400"/>
              <a:t>For a real road network, there exists a relatively small set of nodes, such that any shortest path of sufficient length will pass at least one of them</a:t>
            </a:r>
            <a:br>
              <a:rPr lang="en-US" altLang="en-US" sz="2400"/>
            </a:br>
            <a:endParaRPr lang="en-US" altLang="en-US" sz="2400"/>
          </a:p>
          <a:p>
            <a:pPr eaLnBrk="1" hangingPunct="1"/>
            <a:r>
              <a:rPr lang="en-US" altLang="en-US" sz="2400"/>
              <a:t>For the Netherlands, every shortest path of at least 100 km will use a highway, so we can take all highway exits</a:t>
            </a:r>
          </a:p>
        </p:txBody>
      </p:sp>
    </p:spTree>
    <p:extLst>
      <p:ext uri="{BB962C8B-B14F-4D97-AF65-F5344CB8AC3E}">
        <p14:creationId xmlns:p14="http://schemas.microsoft.com/office/powerpoint/2010/main" val="1149237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l="51796" t="21921" r="8154" b="10397"/>
          <a:stretch>
            <a:fillRect/>
          </a:stretch>
        </p:blipFill>
        <p:spPr bwMode="auto">
          <a:xfrm>
            <a:off x="1908175" y="88900"/>
            <a:ext cx="6408738"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Oval 6"/>
          <p:cNvSpPr>
            <a:spLocks noChangeArrowheads="1"/>
          </p:cNvSpPr>
          <p:nvPr/>
        </p:nvSpPr>
        <p:spPr bwMode="auto">
          <a:xfrm>
            <a:off x="2339975" y="3789363"/>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16" name="Oval 7"/>
          <p:cNvSpPr>
            <a:spLocks noChangeArrowheads="1"/>
          </p:cNvSpPr>
          <p:nvPr/>
        </p:nvSpPr>
        <p:spPr bwMode="auto">
          <a:xfrm>
            <a:off x="3995738" y="981075"/>
            <a:ext cx="142875" cy="144463"/>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17" name="Oval 8"/>
          <p:cNvSpPr>
            <a:spLocks noChangeArrowheads="1"/>
          </p:cNvSpPr>
          <p:nvPr/>
        </p:nvSpPr>
        <p:spPr bwMode="auto">
          <a:xfrm>
            <a:off x="7308850" y="2205038"/>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18" name="Oval 9"/>
          <p:cNvSpPr>
            <a:spLocks noChangeArrowheads="1"/>
          </p:cNvSpPr>
          <p:nvPr/>
        </p:nvSpPr>
        <p:spPr bwMode="auto">
          <a:xfrm>
            <a:off x="6084888" y="5805488"/>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19" name="Oval 10"/>
          <p:cNvSpPr>
            <a:spLocks noChangeArrowheads="1"/>
          </p:cNvSpPr>
          <p:nvPr/>
        </p:nvSpPr>
        <p:spPr bwMode="auto">
          <a:xfrm>
            <a:off x="2339975" y="6237288"/>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0" name="Oval 12"/>
          <p:cNvSpPr>
            <a:spLocks noChangeArrowheads="1"/>
          </p:cNvSpPr>
          <p:nvPr/>
        </p:nvSpPr>
        <p:spPr bwMode="auto">
          <a:xfrm>
            <a:off x="5003800" y="1341438"/>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1" name="Oval 13"/>
          <p:cNvSpPr>
            <a:spLocks noChangeArrowheads="1"/>
          </p:cNvSpPr>
          <p:nvPr/>
        </p:nvSpPr>
        <p:spPr bwMode="auto">
          <a:xfrm>
            <a:off x="5013325" y="3338513"/>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2" name="Oval 14"/>
          <p:cNvSpPr>
            <a:spLocks noChangeArrowheads="1"/>
          </p:cNvSpPr>
          <p:nvPr/>
        </p:nvSpPr>
        <p:spPr bwMode="auto">
          <a:xfrm>
            <a:off x="4446588" y="4662488"/>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3" name="Oval 15"/>
          <p:cNvSpPr>
            <a:spLocks noChangeArrowheads="1"/>
          </p:cNvSpPr>
          <p:nvPr/>
        </p:nvSpPr>
        <p:spPr bwMode="auto">
          <a:xfrm>
            <a:off x="4284663" y="3025775"/>
            <a:ext cx="142875" cy="144463"/>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4" name="Oval 16"/>
          <p:cNvSpPr>
            <a:spLocks noChangeArrowheads="1"/>
          </p:cNvSpPr>
          <p:nvPr/>
        </p:nvSpPr>
        <p:spPr bwMode="auto">
          <a:xfrm>
            <a:off x="3698875" y="4437063"/>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5" name="Oval 17"/>
          <p:cNvSpPr>
            <a:spLocks noChangeArrowheads="1"/>
          </p:cNvSpPr>
          <p:nvPr/>
        </p:nvSpPr>
        <p:spPr bwMode="auto">
          <a:xfrm>
            <a:off x="5553075" y="1536700"/>
            <a:ext cx="142875" cy="144463"/>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6" name="Oval 18"/>
          <p:cNvSpPr>
            <a:spLocks noChangeArrowheads="1"/>
          </p:cNvSpPr>
          <p:nvPr/>
        </p:nvSpPr>
        <p:spPr bwMode="auto">
          <a:xfrm>
            <a:off x="6569075" y="4005263"/>
            <a:ext cx="142875" cy="144462"/>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27" name="Oval 19"/>
          <p:cNvSpPr>
            <a:spLocks noChangeArrowheads="1"/>
          </p:cNvSpPr>
          <p:nvPr/>
        </p:nvSpPr>
        <p:spPr bwMode="auto">
          <a:xfrm>
            <a:off x="5753100" y="5089525"/>
            <a:ext cx="142875" cy="144463"/>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909" name="Oval 21"/>
          <p:cNvSpPr>
            <a:spLocks noChangeArrowheads="1"/>
          </p:cNvSpPr>
          <p:nvPr/>
        </p:nvSpPr>
        <p:spPr bwMode="auto">
          <a:xfrm>
            <a:off x="5362575" y="4270375"/>
            <a:ext cx="142875" cy="144463"/>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grpSp>
        <p:nvGrpSpPr>
          <p:cNvPr id="2" name="Group 26"/>
          <p:cNvGrpSpPr>
            <a:grpSpLocks/>
          </p:cNvGrpSpPr>
          <p:nvPr/>
        </p:nvGrpSpPr>
        <p:grpSpPr bwMode="auto">
          <a:xfrm>
            <a:off x="4641850" y="3505200"/>
            <a:ext cx="1863725" cy="1549400"/>
            <a:chOff x="2924" y="2208"/>
            <a:chExt cx="1174" cy="976"/>
          </a:xfrm>
        </p:grpSpPr>
        <p:sp>
          <p:nvSpPr>
            <p:cNvPr id="38930" name="Line 22"/>
            <p:cNvSpPr>
              <a:spLocks noChangeShapeType="1"/>
            </p:cNvSpPr>
            <p:nvPr/>
          </p:nvSpPr>
          <p:spPr bwMode="auto">
            <a:xfrm flipV="1">
              <a:off x="3486" y="2586"/>
              <a:ext cx="612" cy="1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1" name="Line 23"/>
            <p:cNvSpPr>
              <a:spLocks noChangeShapeType="1"/>
            </p:cNvSpPr>
            <p:nvPr/>
          </p:nvSpPr>
          <p:spPr bwMode="auto">
            <a:xfrm>
              <a:off x="3448" y="2794"/>
              <a:ext cx="180" cy="3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2" name="Line 24"/>
            <p:cNvSpPr>
              <a:spLocks noChangeShapeType="1"/>
            </p:cNvSpPr>
            <p:nvPr/>
          </p:nvSpPr>
          <p:spPr bwMode="auto">
            <a:xfrm flipH="1">
              <a:off x="2924" y="2750"/>
              <a:ext cx="438" cy="19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3" name="Line 25"/>
            <p:cNvSpPr>
              <a:spLocks noChangeShapeType="1"/>
            </p:cNvSpPr>
            <p:nvPr/>
          </p:nvSpPr>
          <p:spPr bwMode="auto">
            <a:xfrm flipH="1" flipV="1">
              <a:off x="3234" y="2208"/>
              <a:ext cx="162" cy="45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772220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 neighborhood</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902" y="1907381"/>
            <a:ext cx="8509000" cy="29083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53</a:t>
            </a:fld>
            <a:endParaRPr lang="en-US"/>
          </a:p>
        </p:txBody>
      </p:sp>
      <p:sp>
        <p:nvSpPr>
          <p:cNvPr id="8" name="TextBox 7"/>
          <p:cNvSpPr txBox="1"/>
          <p:nvPr/>
        </p:nvSpPr>
        <p:spPr>
          <a:xfrm>
            <a:off x="2425700" y="457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4785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1"/>
          <p:cNvPicPr>
            <a:picLocks noChangeAspect="1" noChangeArrowheads="1"/>
          </p:cNvPicPr>
          <p:nvPr/>
        </p:nvPicPr>
        <p:blipFill>
          <a:blip r:embed="rId2">
            <a:extLst>
              <a:ext uri="{28A0092B-C50C-407E-A947-70E740481C1C}">
                <a14:useLocalDpi xmlns:a14="http://schemas.microsoft.com/office/drawing/2010/main" val="0"/>
              </a:ext>
            </a:extLst>
          </a:blip>
          <a:srcRect l="13533" t="6100" r="33913" b="53033"/>
          <a:stretch>
            <a:fillRect/>
          </a:stretch>
        </p:blipFill>
        <p:spPr bwMode="auto">
          <a:xfrm>
            <a:off x="4067175" y="1989138"/>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pPr eaLnBrk="1" hangingPunct="1"/>
            <a:r>
              <a:rPr lang="en-US" altLang="en-US"/>
              <a:t>Choosing transit nodes</a:t>
            </a:r>
          </a:p>
        </p:txBody>
      </p:sp>
      <p:sp>
        <p:nvSpPr>
          <p:cNvPr id="43012" name="Rectangle 3"/>
          <p:cNvSpPr>
            <a:spLocks noGrp="1" noChangeArrowheads="1"/>
          </p:cNvSpPr>
          <p:nvPr>
            <p:ph type="body" idx="1"/>
          </p:nvPr>
        </p:nvSpPr>
        <p:spPr>
          <a:xfrm>
            <a:off x="457200" y="1484313"/>
            <a:ext cx="3035300" cy="4525962"/>
          </a:xfrm>
        </p:spPr>
        <p:txBody>
          <a:bodyPr/>
          <a:lstStyle/>
          <a:p>
            <a:pPr eaLnBrk="1" hangingPunct="1"/>
            <a:r>
              <a:rPr lang="en-US" altLang="en-US" sz="2400"/>
              <a:t>Use grid-based partition and use intersections of the network and the grid</a:t>
            </a:r>
          </a:p>
        </p:txBody>
      </p:sp>
      <p:sp>
        <p:nvSpPr>
          <p:cNvPr id="43013" name="Line 68"/>
          <p:cNvSpPr>
            <a:spLocks noChangeShapeType="1"/>
          </p:cNvSpPr>
          <p:nvPr/>
        </p:nvSpPr>
        <p:spPr bwMode="auto">
          <a:xfrm>
            <a:off x="39973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69"/>
          <p:cNvSpPr>
            <a:spLocks noChangeShapeType="1"/>
          </p:cNvSpPr>
          <p:nvPr/>
        </p:nvSpPr>
        <p:spPr bwMode="auto">
          <a:xfrm>
            <a:off x="44291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Line 70"/>
          <p:cNvSpPr>
            <a:spLocks noChangeShapeType="1"/>
          </p:cNvSpPr>
          <p:nvPr/>
        </p:nvSpPr>
        <p:spPr bwMode="auto">
          <a:xfrm>
            <a:off x="48609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6" name="Line 71"/>
          <p:cNvSpPr>
            <a:spLocks noChangeShapeType="1"/>
          </p:cNvSpPr>
          <p:nvPr/>
        </p:nvSpPr>
        <p:spPr bwMode="auto">
          <a:xfrm>
            <a:off x="52927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7" name="Line 72"/>
          <p:cNvSpPr>
            <a:spLocks noChangeShapeType="1"/>
          </p:cNvSpPr>
          <p:nvPr/>
        </p:nvSpPr>
        <p:spPr bwMode="auto">
          <a:xfrm>
            <a:off x="57261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73"/>
          <p:cNvSpPr>
            <a:spLocks noChangeShapeType="1"/>
          </p:cNvSpPr>
          <p:nvPr/>
        </p:nvSpPr>
        <p:spPr bwMode="auto">
          <a:xfrm>
            <a:off x="61579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Line 74"/>
          <p:cNvSpPr>
            <a:spLocks noChangeShapeType="1"/>
          </p:cNvSpPr>
          <p:nvPr/>
        </p:nvSpPr>
        <p:spPr bwMode="auto">
          <a:xfrm>
            <a:off x="65897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0" name="Line 75"/>
          <p:cNvSpPr>
            <a:spLocks noChangeShapeType="1"/>
          </p:cNvSpPr>
          <p:nvPr/>
        </p:nvSpPr>
        <p:spPr bwMode="auto">
          <a:xfrm>
            <a:off x="70215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76"/>
          <p:cNvSpPr>
            <a:spLocks noChangeShapeType="1"/>
          </p:cNvSpPr>
          <p:nvPr/>
        </p:nvSpPr>
        <p:spPr bwMode="auto">
          <a:xfrm>
            <a:off x="74533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77"/>
          <p:cNvSpPr>
            <a:spLocks noChangeShapeType="1"/>
          </p:cNvSpPr>
          <p:nvPr/>
        </p:nvSpPr>
        <p:spPr bwMode="auto">
          <a:xfrm>
            <a:off x="78851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78"/>
          <p:cNvSpPr>
            <a:spLocks noChangeShapeType="1"/>
          </p:cNvSpPr>
          <p:nvPr/>
        </p:nvSpPr>
        <p:spPr bwMode="auto">
          <a:xfrm>
            <a:off x="83169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79"/>
          <p:cNvSpPr>
            <a:spLocks noChangeShapeType="1"/>
          </p:cNvSpPr>
          <p:nvPr/>
        </p:nvSpPr>
        <p:spPr bwMode="auto">
          <a:xfrm>
            <a:off x="87487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80"/>
          <p:cNvSpPr>
            <a:spLocks noChangeShapeType="1"/>
          </p:cNvSpPr>
          <p:nvPr/>
        </p:nvSpPr>
        <p:spPr bwMode="auto">
          <a:xfrm>
            <a:off x="3708400" y="19891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81"/>
          <p:cNvSpPr>
            <a:spLocks noChangeShapeType="1"/>
          </p:cNvSpPr>
          <p:nvPr/>
        </p:nvSpPr>
        <p:spPr bwMode="auto">
          <a:xfrm>
            <a:off x="3708400" y="24209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82"/>
          <p:cNvSpPr>
            <a:spLocks noChangeShapeType="1"/>
          </p:cNvSpPr>
          <p:nvPr/>
        </p:nvSpPr>
        <p:spPr bwMode="auto">
          <a:xfrm>
            <a:off x="3708400" y="28527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83"/>
          <p:cNvSpPr>
            <a:spLocks noChangeShapeType="1"/>
          </p:cNvSpPr>
          <p:nvPr/>
        </p:nvSpPr>
        <p:spPr bwMode="auto">
          <a:xfrm>
            <a:off x="3708400" y="32845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84"/>
          <p:cNvSpPr>
            <a:spLocks noChangeShapeType="1"/>
          </p:cNvSpPr>
          <p:nvPr/>
        </p:nvSpPr>
        <p:spPr bwMode="auto">
          <a:xfrm>
            <a:off x="3708400" y="37179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85"/>
          <p:cNvSpPr>
            <a:spLocks noChangeShapeType="1"/>
          </p:cNvSpPr>
          <p:nvPr/>
        </p:nvSpPr>
        <p:spPr bwMode="auto">
          <a:xfrm>
            <a:off x="3708400" y="41497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86"/>
          <p:cNvSpPr>
            <a:spLocks noChangeShapeType="1"/>
          </p:cNvSpPr>
          <p:nvPr/>
        </p:nvSpPr>
        <p:spPr bwMode="auto">
          <a:xfrm>
            <a:off x="3708400" y="45815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87"/>
          <p:cNvSpPr>
            <a:spLocks noChangeShapeType="1"/>
          </p:cNvSpPr>
          <p:nvPr/>
        </p:nvSpPr>
        <p:spPr bwMode="auto">
          <a:xfrm>
            <a:off x="3708400" y="50133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88"/>
          <p:cNvSpPr>
            <a:spLocks noChangeShapeType="1"/>
          </p:cNvSpPr>
          <p:nvPr/>
        </p:nvSpPr>
        <p:spPr bwMode="auto">
          <a:xfrm>
            <a:off x="3708400" y="54451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4" name="Line 89"/>
          <p:cNvSpPr>
            <a:spLocks noChangeShapeType="1"/>
          </p:cNvSpPr>
          <p:nvPr/>
        </p:nvSpPr>
        <p:spPr bwMode="auto">
          <a:xfrm>
            <a:off x="3708400" y="58769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6565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1"/>
          <p:cNvSpPr>
            <a:spLocks noChangeArrowheads="1"/>
          </p:cNvSpPr>
          <p:nvPr/>
        </p:nvSpPr>
        <p:spPr bwMode="auto">
          <a:xfrm>
            <a:off x="3995738" y="1989138"/>
            <a:ext cx="3889375" cy="3887787"/>
          </a:xfrm>
          <a:prstGeom prst="rect">
            <a:avLst/>
          </a:prstGeom>
          <a:solidFill>
            <a:schemeClr val="accent1">
              <a:alpha val="59999"/>
            </a:scheme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35" name="Rectangle 30"/>
          <p:cNvSpPr>
            <a:spLocks noChangeArrowheads="1"/>
          </p:cNvSpPr>
          <p:nvPr/>
        </p:nvSpPr>
        <p:spPr bwMode="auto">
          <a:xfrm>
            <a:off x="4859338" y="2852738"/>
            <a:ext cx="2160587" cy="2160587"/>
          </a:xfrm>
          <a:prstGeom prst="rect">
            <a:avLst/>
          </a:prstGeom>
          <a:solidFill>
            <a:srgbClr val="4B3DFD">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36" name="Rectangle 29"/>
          <p:cNvSpPr>
            <a:spLocks noChangeArrowheads="1"/>
          </p:cNvSpPr>
          <p:nvPr/>
        </p:nvSpPr>
        <p:spPr bwMode="auto">
          <a:xfrm>
            <a:off x="5724525" y="3716338"/>
            <a:ext cx="431800" cy="43338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37" name="Rectangle 3"/>
          <p:cNvSpPr>
            <a:spLocks noGrp="1" noChangeArrowheads="1"/>
          </p:cNvSpPr>
          <p:nvPr>
            <p:ph type="title"/>
          </p:nvPr>
        </p:nvSpPr>
        <p:spPr/>
        <p:txBody>
          <a:bodyPr/>
          <a:lstStyle/>
          <a:p>
            <a:pPr eaLnBrk="1" hangingPunct="1"/>
            <a:r>
              <a:rPr lang="en-US" altLang="en-US"/>
              <a:t>Choosing transit nodes</a:t>
            </a:r>
          </a:p>
        </p:txBody>
      </p:sp>
      <p:sp>
        <p:nvSpPr>
          <p:cNvPr id="44038" name="Rectangle 4"/>
          <p:cNvSpPr>
            <a:spLocks noGrp="1" noChangeArrowheads="1"/>
          </p:cNvSpPr>
          <p:nvPr>
            <p:ph type="body" idx="1"/>
          </p:nvPr>
        </p:nvSpPr>
        <p:spPr>
          <a:xfrm>
            <a:off x="457200" y="1484313"/>
            <a:ext cx="3035300" cy="4525962"/>
          </a:xfrm>
        </p:spPr>
        <p:txBody>
          <a:bodyPr/>
          <a:lstStyle/>
          <a:p>
            <a:pPr eaLnBrk="1" hangingPunct="1"/>
            <a:r>
              <a:rPr lang="en-US" altLang="en-US" sz="2400"/>
              <a:t>Use grid-based partition and use intersections of the network and the grid</a:t>
            </a:r>
          </a:p>
          <a:p>
            <a:pPr eaLnBrk="1" hangingPunct="1"/>
            <a:r>
              <a:rPr lang="en-US" altLang="en-US" sz="2400"/>
              <a:t>Select nodes from </a:t>
            </a:r>
            <a:r>
              <a:rPr lang="en-US" altLang="en-US" sz="2400" i="1"/>
              <a:t>V</a:t>
            </a:r>
            <a:r>
              <a:rPr lang="en-US" altLang="en-US" sz="2400" b="1" baseline="-25000"/>
              <a:t>inner</a:t>
            </a:r>
            <a:r>
              <a:rPr lang="en-US" altLang="en-US" sz="2400"/>
              <a:t> based on whether they lie on some shortest path from a node in </a:t>
            </a:r>
            <a:r>
              <a:rPr lang="en-US" altLang="en-US" sz="2400" i="1"/>
              <a:t>C</a:t>
            </a:r>
            <a:r>
              <a:rPr lang="en-US" altLang="en-US" sz="2400"/>
              <a:t> to </a:t>
            </a:r>
            <a:r>
              <a:rPr lang="en-US" altLang="en-US" sz="2400" i="1"/>
              <a:t>V</a:t>
            </a:r>
            <a:r>
              <a:rPr lang="en-US" altLang="en-US" sz="2400" b="1" baseline="-25000"/>
              <a:t>outer</a:t>
            </a:r>
          </a:p>
        </p:txBody>
      </p:sp>
      <p:sp>
        <p:nvSpPr>
          <p:cNvPr id="44039" name="Line 5"/>
          <p:cNvSpPr>
            <a:spLocks noChangeShapeType="1"/>
          </p:cNvSpPr>
          <p:nvPr/>
        </p:nvSpPr>
        <p:spPr bwMode="auto">
          <a:xfrm>
            <a:off x="39973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0" name="Line 6"/>
          <p:cNvSpPr>
            <a:spLocks noChangeShapeType="1"/>
          </p:cNvSpPr>
          <p:nvPr/>
        </p:nvSpPr>
        <p:spPr bwMode="auto">
          <a:xfrm>
            <a:off x="44291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Line 7"/>
          <p:cNvSpPr>
            <a:spLocks noChangeShapeType="1"/>
          </p:cNvSpPr>
          <p:nvPr/>
        </p:nvSpPr>
        <p:spPr bwMode="auto">
          <a:xfrm>
            <a:off x="48609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2" name="Line 8"/>
          <p:cNvSpPr>
            <a:spLocks noChangeShapeType="1"/>
          </p:cNvSpPr>
          <p:nvPr/>
        </p:nvSpPr>
        <p:spPr bwMode="auto">
          <a:xfrm>
            <a:off x="5292725"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3" name="Line 9"/>
          <p:cNvSpPr>
            <a:spLocks noChangeShapeType="1"/>
          </p:cNvSpPr>
          <p:nvPr/>
        </p:nvSpPr>
        <p:spPr bwMode="auto">
          <a:xfrm>
            <a:off x="57261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4" name="Line 10"/>
          <p:cNvSpPr>
            <a:spLocks noChangeShapeType="1"/>
          </p:cNvSpPr>
          <p:nvPr/>
        </p:nvSpPr>
        <p:spPr bwMode="auto">
          <a:xfrm>
            <a:off x="61579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5" name="Line 11"/>
          <p:cNvSpPr>
            <a:spLocks noChangeShapeType="1"/>
          </p:cNvSpPr>
          <p:nvPr/>
        </p:nvSpPr>
        <p:spPr bwMode="auto">
          <a:xfrm>
            <a:off x="65897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6" name="Line 12"/>
          <p:cNvSpPr>
            <a:spLocks noChangeShapeType="1"/>
          </p:cNvSpPr>
          <p:nvPr/>
        </p:nvSpPr>
        <p:spPr bwMode="auto">
          <a:xfrm>
            <a:off x="70215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7" name="Line 13"/>
          <p:cNvSpPr>
            <a:spLocks noChangeShapeType="1"/>
          </p:cNvSpPr>
          <p:nvPr/>
        </p:nvSpPr>
        <p:spPr bwMode="auto">
          <a:xfrm>
            <a:off x="74533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8" name="Line 14"/>
          <p:cNvSpPr>
            <a:spLocks noChangeShapeType="1"/>
          </p:cNvSpPr>
          <p:nvPr/>
        </p:nvSpPr>
        <p:spPr bwMode="auto">
          <a:xfrm>
            <a:off x="78851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49" name="Line 15"/>
          <p:cNvSpPr>
            <a:spLocks noChangeShapeType="1"/>
          </p:cNvSpPr>
          <p:nvPr/>
        </p:nvSpPr>
        <p:spPr bwMode="auto">
          <a:xfrm>
            <a:off x="83169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0" name="Line 16"/>
          <p:cNvSpPr>
            <a:spLocks noChangeShapeType="1"/>
          </p:cNvSpPr>
          <p:nvPr/>
        </p:nvSpPr>
        <p:spPr bwMode="auto">
          <a:xfrm>
            <a:off x="8748713"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1" name="Line 17"/>
          <p:cNvSpPr>
            <a:spLocks noChangeShapeType="1"/>
          </p:cNvSpPr>
          <p:nvPr/>
        </p:nvSpPr>
        <p:spPr bwMode="auto">
          <a:xfrm>
            <a:off x="3708400" y="19891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2" name="Line 18"/>
          <p:cNvSpPr>
            <a:spLocks noChangeShapeType="1"/>
          </p:cNvSpPr>
          <p:nvPr/>
        </p:nvSpPr>
        <p:spPr bwMode="auto">
          <a:xfrm>
            <a:off x="3708400" y="24209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3" name="Line 19"/>
          <p:cNvSpPr>
            <a:spLocks noChangeShapeType="1"/>
          </p:cNvSpPr>
          <p:nvPr/>
        </p:nvSpPr>
        <p:spPr bwMode="auto">
          <a:xfrm>
            <a:off x="3708400" y="28527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4" name="Line 20"/>
          <p:cNvSpPr>
            <a:spLocks noChangeShapeType="1"/>
          </p:cNvSpPr>
          <p:nvPr/>
        </p:nvSpPr>
        <p:spPr bwMode="auto">
          <a:xfrm>
            <a:off x="3708400" y="3284538"/>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5" name="Line 21"/>
          <p:cNvSpPr>
            <a:spLocks noChangeShapeType="1"/>
          </p:cNvSpPr>
          <p:nvPr/>
        </p:nvSpPr>
        <p:spPr bwMode="auto">
          <a:xfrm>
            <a:off x="3708400" y="37179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6" name="Line 22"/>
          <p:cNvSpPr>
            <a:spLocks noChangeShapeType="1"/>
          </p:cNvSpPr>
          <p:nvPr/>
        </p:nvSpPr>
        <p:spPr bwMode="auto">
          <a:xfrm>
            <a:off x="3708400" y="41497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7" name="Line 23"/>
          <p:cNvSpPr>
            <a:spLocks noChangeShapeType="1"/>
          </p:cNvSpPr>
          <p:nvPr/>
        </p:nvSpPr>
        <p:spPr bwMode="auto">
          <a:xfrm>
            <a:off x="3708400" y="45815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8" name="Line 24"/>
          <p:cNvSpPr>
            <a:spLocks noChangeShapeType="1"/>
          </p:cNvSpPr>
          <p:nvPr/>
        </p:nvSpPr>
        <p:spPr bwMode="auto">
          <a:xfrm>
            <a:off x="3708400" y="50133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59" name="Line 25"/>
          <p:cNvSpPr>
            <a:spLocks noChangeShapeType="1"/>
          </p:cNvSpPr>
          <p:nvPr/>
        </p:nvSpPr>
        <p:spPr bwMode="auto">
          <a:xfrm>
            <a:off x="3708400" y="54451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60" name="Line 26"/>
          <p:cNvSpPr>
            <a:spLocks noChangeShapeType="1"/>
          </p:cNvSpPr>
          <p:nvPr/>
        </p:nvSpPr>
        <p:spPr bwMode="auto">
          <a:xfrm>
            <a:off x="3708400" y="5876925"/>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061" name="Text Box 27"/>
          <p:cNvSpPr txBox="1">
            <a:spLocks noChangeArrowheads="1"/>
          </p:cNvSpPr>
          <p:nvPr/>
        </p:nvSpPr>
        <p:spPr bwMode="auto">
          <a:xfrm>
            <a:off x="5795963" y="37163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i="1"/>
              <a:t>C</a:t>
            </a:r>
          </a:p>
        </p:txBody>
      </p:sp>
      <p:sp>
        <p:nvSpPr>
          <p:cNvPr id="44062" name="Oval 32"/>
          <p:cNvSpPr>
            <a:spLocks noChangeArrowheads="1"/>
          </p:cNvSpPr>
          <p:nvPr/>
        </p:nvSpPr>
        <p:spPr bwMode="auto">
          <a:xfrm>
            <a:off x="6443663" y="2924175"/>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3" name="Oval 35"/>
          <p:cNvSpPr>
            <a:spLocks noChangeArrowheads="1"/>
          </p:cNvSpPr>
          <p:nvPr/>
        </p:nvSpPr>
        <p:spPr bwMode="auto">
          <a:xfrm>
            <a:off x="5508625" y="2924175"/>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4" name="Oval 36"/>
          <p:cNvSpPr>
            <a:spLocks noChangeArrowheads="1"/>
          </p:cNvSpPr>
          <p:nvPr/>
        </p:nvSpPr>
        <p:spPr bwMode="auto">
          <a:xfrm>
            <a:off x="4859338" y="31416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5" name="Oval 38"/>
          <p:cNvSpPr>
            <a:spLocks noChangeArrowheads="1"/>
          </p:cNvSpPr>
          <p:nvPr/>
        </p:nvSpPr>
        <p:spPr bwMode="auto">
          <a:xfrm>
            <a:off x="6372225" y="48688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6" name="Oval 39"/>
          <p:cNvSpPr>
            <a:spLocks noChangeArrowheads="1"/>
          </p:cNvSpPr>
          <p:nvPr/>
        </p:nvSpPr>
        <p:spPr bwMode="auto">
          <a:xfrm>
            <a:off x="5867400" y="4941888"/>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7" name="Oval 40"/>
          <p:cNvSpPr>
            <a:spLocks noChangeArrowheads="1"/>
          </p:cNvSpPr>
          <p:nvPr/>
        </p:nvSpPr>
        <p:spPr bwMode="auto">
          <a:xfrm>
            <a:off x="5435600" y="48688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8" name="Oval 41"/>
          <p:cNvSpPr>
            <a:spLocks noChangeArrowheads="1"/>
          </p:cNvSpPr>
          <p:nvPr/>
        </p:nvSpPr>
        <p:spPr bwMode="auto">
          <a:xfrm>
            <a:off x="4930775" y="3933825"/>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69" name="Oval 42"/>
          <p:cNvSpPr>
            <a:spLocks noChangeArrowheads="1"/>
          </p:cNvSpPr>
          <p:nvPr/>
        </p:nvSpPr>
        <p:spPr bwMode="auto">
          <a:xfrm>
            <a:off x="6948488" y="33575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0" name="Oval 43"/>
          <p:cNvSpPr>
            <a:spLocks noChangeArrowheads="1"/>
          </p:cNvSpPr>
          <p:nvPr/>
        </p:nvSpPr>
        <p:spPr bwMode="auto">
          <a:xfrm>
            <a:off x="6877050" y="37893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1" name="Oval 44"/>
          <p:cNvSpPr>
            <a:spLocks noChangeArrowheads="1"/>
          </p:cNvSpPr>
          <p:nvPr/>
        </p:nvSpPr>
        <p:spPr bwMode="auto">
          <a:xfrm>
            <a:off x="6877050" y="4221163"/>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2" name="Oval 45"/>
          <p:cNvSpPr>
            <a:spLocks noChangeArrowheads="1"/>
          </p:cNvSpPr>
          <p:nvPr/>
        </p:nvSpPr>
        <p:spPr bwMode="auto">
          <a:xfrm>
            <a:off x="4932363" y="1989138"/>
            <a:ext cx="71437"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3" name="Oval 46"/>
          <p:cNvSpPr>
            <a:spLocks noChangeArrowheads="1"/>
          </p:cNvSpPr>
          <p:nvPr/>
        </p:nvSpPr>
        <p:spPr bwMode="auto">
          <a:xfrm>
            <a:off x="4211638" y="1989138"/>
            <a:ext cx="71437"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4" name="Oval 47"/>
          <p:cNvSpPr>
            <a:spLocks noChangeArrowheads="1"/>
          </p:cNvSpPr>
          <p:nvPr/>
        </p:nvSpPr>
        <p:spPr bwMode="auto">
          <a:xfrm>
            <a:off x="3995738" y="3068638"/>
            <a:ext cx="71437"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5" name="Oval 48"/>
          <p:cNvSpPr>
            <a:spLocks noChangeArrowheads="1"/>
          </p:cNvSpPr>
          <p:nvPr/>
        </p:nvSpPr>
        <p:spPr bwMode="auto">
          <a:xfrm>
            <a:off x="4067175" y="3933825"/>
            <a:ext cx="71438"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6" name="Oval 49"/>
          <p:cNvSpPr>
            <a:spLocks noChangeArrowheads="1"/>
          </p:cNvSpPr>
          <p:nvPr/>
        </p:nvSpPr>
        <p:spPr bwMode="auto">
          <a:xfrm>
            <a:off x="5580063" y="1989138"/>
            <a:ext cx="71437"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7" name="Oval 50"/>
          <p:cNvSpPr>
            <a:spLocks noChangeArrowheads="1"/>
          </p:cNvSpPr>
          <p:nvPr/>
        </p:nvSpPr>
        <p:spPr bwMode="auto">
          <a:xfrm>
            <a:off x="5435600" y="2060575"/>
            <a:ext cx="71438"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8" name="Oval 51"/>
          <p:cNvSpPr>
            <a:spLocks noChangeArrowheads="1"/>
          </p:cNvSpPr>
          <p:nvPr/>
        </p:nvSpPr>
        <p:spPr bwMode="auto">
          <a:xfrm>
            <a:off x="7740650" y="2492375"/>
            <a:ext cx="71438"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79" name="Oval 52"/>
          <p:cNvSpPr>
            <a:spLocks noChangeArrowheads="1"/>
          </p:cNvSpPr>
          <p:nvPr/>
        </p:nvSpPr>
        <p:spPr bwMode="auto">
          <a:xfrm>
            <a:off x="6804025" y="2060575"/>
            <a:ext cx="71438"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0" name="Oval 53"/>
          <p:cNvSpPr>
            <a:spLocks noChangeArrowheads="1"/>
          </p:cNvSpPr>
          <p:nvPr/>
        </p:nvSpPr>
        <p:spPr bwMode="auto">
          <a:xfrm>
            <a:off x="7812088" y="3429000"/>
            <a:ext cx="71437"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1" name="Oval 54"/>
          <p:cNvSpPr>
            <a:spLocks noChangeArrowheads="1"/>
          </p:cNvSpPr>
          <p:nvPr/>
        </p:nvSpPr>
        <p:spPr bwMode="auto">
          <a:xfrm>
            <a:off x="7740650" y="3573463"/>
            <a:ext cx="71438"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2" name="Oval 55"/>
          <p:cNvSpPr>
            <a:spLocks noChangeArrowheads="1"/>
          </p:cNvSpPr>
          <p:nvPr/>
        </p:nvSpPr>
        <p:spPr bwMode="auto">
          <a:xfrm>
            <a:off x="7812088" y="4797425"/>
            <a:ext cx="71437"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3" name="Oval 56"/>
          <p:cNvSpPr>
            <a:spLocks noChangeArrowheads="1"/>
          </p:cNvSpPr>
          <p:nvPr/>
        </p:nvSpPr>
        <p:spPr bwMode="auto">
          <a:xfrm>
            <a:off x="7308850" y="5805488"/>
            <a:ext cx="71438"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4" name="Oval 57"/>
          <p:cNvSpPr>
            <a:spLocks noChangeArrowheads="1"/>
          </p:cNvSpPr>
          <p:nvPr/>
        </p:nvSpPr>
        <p:spPr bwMode="auto">
          <a:xfrm>
            <a:off x="5940425" y="5805488"/>
            <a:ext cx="71438"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5" name="Oval 58"/>
          <p:cNvSpPr>
            <a:spLocks noChangeArrowheads="1"/>
          </p:cNvSpPr>
          <p:nvPr/>
        </p:nvSpPr>
        <p:spPr bwMode="auto">
          <a:xfrm>
            <a:off x="5076825" y="5734050"/>
            <a:ext cx="71438"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6" name="Oval 59"/>
          <p:cNvSpPr>
            <a:spLocks noChangeArrowheads="1"/>
          </p:cNvSpPr>
          <p:nvPr/>
        </p:nvSpPr>
        <p:spPr bwMode="auto">
          <a:xfrm>
            <a:off x="6659563" y="5734050"/>
            <a:ext cx="71437" cy="71438"/>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7" name="Oval 60"/>
          <p:cNvSpPr>
            <a:spLocks noChangeArrowheads="1"/>
          </p:cNvSpPr>
          <p:nvPr/>
        </p:nvSpPr>
        <p:spPr bwMode="auto">
          <a:xfrm>
            <a:off x="4140200" y="4868863"/>
            <a:ext cx="71438"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8" name="Oval 61"/>
          <p:cNvSpPr>
            <a:spLocks noChangeArrowheads="1"/>
          </p:cNvSpPr>
          <p:nvPr/>
        </p:nvSpPr>
        <p:spPr bwMode="auto">
          <a:xfrm>
            <a:off x="3995738" y="5300663"/>
            <a:ext cx="71437" cy="71437"/>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89" name="Line 62"/>
          <p:cNvSpPr>
            <a:spLocks noChangeShapeType="1"/>
          </p:cNvSpPr>
          <p:nvPr/>
        </p:nvSpPr>
        <p:spPr bwMode="auto">
          <a:xfrm flipH="1" flipV="1">
            <a:off x="4191000" y="1838325"/>
            <a:ext cx="52388" cy="185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0" name="Line 63"/>
          <p:cNvSpPr>
            <a:spLocks noChangeShapeType="1"/>
          </p:cNvSpPr>
          <p:nvPr/>
        </p:nvSpPr>
        <p:spPr bwMode="auto">
          <a:xfrm flipH="1" flipV="1">
            <a:off x="3871913" y="3019425"/>
            <a:ext cx="157162"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1" name="Line 64"/>
          <p:cNvSpPr>
            <a:spLocks noChangeShapeType="1"/>
          </p:cNvSpPr>
          <p:nvPr/>
        </p:nvSpPr>
        <p:spPr bwMode="auto">
          <a:xfrm flipH="1">
            <a:off x="3895725" y="3105150"/>
            <a:ext cx="142875" cy="61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2" name="Line 65"/>
          <p:cNvSpPr>
            <a:spLocks noChangeShapeType="1"/>
          </p:cNvSpPr>
          <p:nvPr/>
        </p:nvSpPr>
        <p:spPr bwMode="auto">
          <a:xfrm flipH="1" flipV="1">
            <a:off x="4933950" y="1824038"/>
            <a:ext cx="33338"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3" name="Line 66"/>
          <p:cNvSpPr>
            <a:spLocks noChangeShapeType="1"/>
          </p:cNvSpPr>
          <p:nvPr/>
        </p:nvSpPr>
        <p:spPr bwMode="auto">
          <a:xfrm flipH="1">
            <a:off x="3895725" y="3967163"/>
            <a:ext cx="209550"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4" name="Line 67"/>
          <p:cNvSpPr>
            <a:spLocks noChangeShapeType="1"/>
          </p:cNvSpPr>
          <p:nvPr/>
        </p:nvSpPr>
        <p:spPr bwMode="auto">
          <a:xfrm flipH="1" flipV="1">
            <a:off x="3867150" y="4833938"/>
            <a:ext cx="309563" cy="66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5" name="Line 68"/>
          <p:cNvSpPr>
            <a:spLocks noChangeShapeType="1"/>
          </p:cNvSpPr>
          <p:nvPr/>
        </p:nvSpPr>
        <p:spPr bwMode="auto">
          <a:xfrm flipH="1">
            <a:off x="3900488" y="5329238"/>
            <a:ext cx="128587"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6" name="Line 69"/>
          <p:cNvSpPr>
            <a:spLocks noChangeShapeType="1"/>
          </p:cNvSpPr>
          <p:nvPr/>
        </p:nvSpPr>
        <p:spPr bwMode="auto">
          <a:xfrm flipH="1">
            <a:off x="5014913" y="5772150"/>
            <a:ext cx="95250" cy="195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7" name="Line 70"/>
          <p:cNvSpPr>
            <a:spLocks noChangeShapeType="1"/>
          </p:cNvSpPr>
          <p:nvPr/>
        </p:nvSpPr>
        <p:spPr bwMode="auto">
          <a:xfrm>
            <a:off x="5981700" y="5843588"/>
            <a:ext cx="23813"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8" name="Line 71"/>
          <p:cNvSpPr>
            <a:spLocks noChangeShapeType="1"/>
          </p:cNvSpPr>
          <p:nvPr/>
        </p:nvSpPr>
        <p:spPr bwMode="auto">
          <a:xfrm flipH="1">
            <a:off x="6634163" y="5762625"/>
            <a:ext cx="57150" cy="204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9" name="Line 72"/>
          <p:cNvSpPr>
            <a:spLocks noChangeShapeType="1"/>
          </p:cNvSpPr>
          <p:nvPr/>
        </p:nvSpPr>
        <p:spPr bwMode="auto">
          <a:xfrm>
            <a:off x="6696075" y="5767388"/>
            <a:ext cx="128588" cy="157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0" name="Line 73"/>
          <p:cNvSpPr>
            <a:spLocks noChangeShapeType="1"/>
          </p:cNvSpPr>
          <p:nvPr/>
        </p:nvSpPr>
        <p:spPr bwMode="auto">
          <a:xfrm flipH="1">
            <a:off x="7319963" y="5838825"/>
            <a:ext cx="19050" cy="138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1" name="Line 74"/>
          <p:cNvSpPr>
            <a:spLocks noChangeShapeType="1"/>
          </p:cNvSpPr>
          <p:nvPr/>
        </p:nvSpPr>
        <p:spPr bwMode="auto">
          <a:xfrm>
            <a:off x="7839075" y="4833938"/>
            <a:ext cx="200025" cy="28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2" name="Line 75"/>
          <p:cNvSpPr>
            <a:spLocks noChangeShapeType="1"/>
          </p:cNvSpPr>
          <p:nvPr/>
        </p:nvSpPr>
        <p:spPr bwMode="auto">
          <a:xfrm>
            <a:off x="7772400" y="3609975"/>
            <a:ext cx="195263" cy="23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3" name="Line 76"/>
          <p:cNvSpPr>
            <a:spLocks noChangeShapeType="1"/>
          </p:cNvSpPr>
          <p:nvPr/>
        </p:nvSpPr>
        <p:spPr bwMode="auto">
          <a:xfrm flipV="1">
            <a:off x="7848600" y="3371850"/>
            <a:ext cx="138113"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4" name="Line 77"/>
          <p:cNvSpPr>
            <a:spLocks noChangeShapeType="1"/>
          </p:cNvSpPr>
          <p:nvPr/>
        </p:nvSpPr>
        <p:spPr bwMode="auto">
          <a:xfrm flipV="1">
            <a:off x="7772400" y="2486025"/>
            <a:ext cx="214313" cy="33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5" name="Line 78"/>
          <p:cNvSpPr>
            <a:spLocks noChangeShapeType="1"/>
          </p:cNvSpPr>
          <p:nvPr/>
        </p:nvSpPr>
        <p:spPr bwMode="auto">
          <a:xfrm flipV="1">
            <a:off x="6838950" y="1876425"/>
            <a:ext cx="23813" cy="223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6" name="Line 79"/>
          <p:cNvSpPr>
            <a:spLocks noChangeShapeType="1"/>
          </p:cNvSpPr>
          <p:nvPr/>
        </p:nvSpPr>
        <p:spPr bwMode="auto">
          <a:xfrm flipV="1">
            <a:off x="5610225" y="1852613"/>
            <a:ext cx="42863" cy="166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7" name="Line 80"/>
          <p:cNvSpPr>
            <a:spLocks noChangeShapeType="1"/>
          </p:cNvSpPr>
          <p:nvPr/>
        </p:nvSpPr>
        <p:spPr bwMode="auto">
          <a:xfrm flipV="1">
            <a:off x="5467350" y="1838325"/>
            <a:ext cx="23813" cy="252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8" name="Line 81"/>
          <p:cNvSpPr>
            <a:spLocks noChangeShapeType="1"/>
          </p:cNvSpPr>
          <p:nvPr/>
        </p:nvSpPr>
        <p:spPr bwMode="auto">
          <a:xfrm flipH="1" flipV="1">
            <a:off x="5534025" y="2776538"/>
            <a:ext cx="9525"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9" name="Line 82"/>
          <p:cNvSpPr>
            <a:spLocks noChangeShapeType="1"/>
          </p:cNvSpPr>
          <p:nvPr/>
        </p:nvSpPr>
        <p:spPr bwMode="auto">
          <a:xfrm flipH="1" flipV="1">
            <a:off x="4748213" y="3133725"/>
            <a:ext cx="114300" cy="42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0" name="Line 83"/>
          <p:cNvSpPr>
            <a:spLocks noChangeShapeType="1"/>
          </p:cNvSpPr>
          <p:nvPr/>
        </p:nvSpPr>
        <p:spPr bwMode="auto">
          <a:xfrm flipH="1" flipV="1">
            <a:off x="4767263" y="3905250"/>
            <a:ext cx="166687"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1" name="Line 84"/>
          <p:cNvSpPr>
            <a:spLocks noChangeShapeType="1"/>
          </p:cNvSpPr>
          <p:nvPr/>
        </p:nvSpPr>
        <p:spPr bwMode="auto">
          <a:xfrm flipH="1">
            <a:off x="4786313" y="3995738"/>
            <a:ext cx="157162"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2" name="Line 85"/>
          <p:cNvSpPr>
            <a:spLocks noChangeShapeType="1"/>
          </p:cNvSpPr>
          <p:nvPr/>
        </p:nvSpPr>
        <p:spPr bwMode="auto">
          <a:xfrm flipH="1">
            <a:off x="5429250" y="4938713"/>
            <a:ext cx="381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3" name="Line 86"/>
          <p:cNvSpPr>
            <a:spLocks noChangeShapeType="1"/>
          </p:cNvSpPr>
          <p:nvPr/>
        </p:nvSpPr>
        <p:spPr bwMode="auto">
          <a:xfrm>
            <a:off x="5905500" y="5014913"/>
            <a:ext cx="33338" cy="119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4" name="Line 87"/>
          <p:cNvSpPr>
            <a:spLocks noChangeShapeType="1"/>
          </p:cNvSpPr>
          <p:nvPr/>
        </p:nvSpPr>
        <p:spPr bwMode="auto">
          <a:xfrm>
            <a:off x="6419850" y="4938713"/>
            <a:ext cx="42863" cy="195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5" name="Line 89"/>
          <p:cNvSpPr>
            <a:spLocks noChangeShapeType="1"/>
          </p:cNvSpPr>
          <p:nvPr/>
        </p:nvSpPr>
        <p:spPr bwMode="auto">
          <a:xfrm flipV="1">
            <a:off x="6943725" y="4229100"/>
            <a:ext cx="142875" cy="23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6" name="Line 90"/>
          <p:cNvSpPr>
            <a:spLocks noChangeShapeType="1"/>
          </p:cNvSpPr>
          <p:nvPr/>
        </p:nvSpPr>
        <p:spPr bwMode="auto">
          <a:xfrm>
            <a:off x="6943725" y="3829050"/>
            <a:ext cx="180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7" name="Line 91"/>
          <p:cNvSpPr>
            <a:spLocks noChangeShapeType="1"/>
          </p:cNvSpPr>
          <p:nvPr/>
        </p:nvSpPr>
        <p:spPr bwMode="auto">
          <a:xfrm flipV="1">
            <a:off x="7015163" y="3371850"/>
            <a:ext cx="138112"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8" name="Line 92"/>
          <p:cNvSpPr>
            <a:spLocks noChangeShapeType="1"/>
          </p:cNvSpPr>
          <p:nvPr/>
        </p:nvSpPr>
        <p:spPr bwMode="auto">
          <a:xfrm flipV="1">
            <a:off x="6481763" y="2743200"/>
            <a:ext cx="19050" cy="180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9" name="Oval 100"/>
          <p:cNvSpPr>
            <a:spLocks noChangeArrowheads="1"/>
          </p:cNvSpPr>
          <p:nvPr/>
        </p:nvSpPr>
        <p:spPr bwMode="auto">
          <a:xfrm>
            <a:off x="5795963" y="4005263"/>
            <a:ext cx="88900" cy="88900"/>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120" name="Freeform 101"/>
          <p:cNvSpPr>
            <a:spLocks/>
          </p:cNvSpPr>
          <p:nvPr/>
        </p:nvSpPr>
        <p:spPr bwMode="auto">
          <a:xfrm>
            <a:off x="5886450" y="4052888"/>
            <a:ext cx="1914525" cy="757237"/>
          </a:xfrm>
          <a:custGeom>
            <a:avLst/>
            <a:gdLst>
              <a:gd name="T0" fmla="*/ 0 w 1206"/>
              <a:gd name="T1" fmla="*/ 14287 h 477"/>
              <a:gd name="T2" fmla="*/ 200025 w 1206"/>
              <a:gd name="T3" fmla="*/ 33337 h 477"/>
              <a:gd name="T4" fmla="*/ 323850 w 1206"/>
              <a:gd name="T5" fmla="*/ 214312 h 477"/>
              <a:gd name="T6" fmla="*/ 733425 w 1206"/>
              <a:gd name="T7" fmla="*/ 261937 h 477"/>
              <a:gd name="T8" fmla="*/ 971550 w 1206"/>
              <a:gd name="T9" fmla="*/ 347662 h 477"/>
              <a:gd name="T10" fmla="*/ 1057275 w 1206"/>
              <a:gd name="T11" fmla="*/ 347662 h 477"/>
              <a:gd name="T12" fmla="*/ 1228725 w 1206"/>
              <a:gd name="T13" fmla="*/ 385762 h 477"/>
              <a:gd name="T14" fmla="*/ 1371600 w 1206"/>
              <a:gd name="T15" fmla="*/ 509587 h 477"/>
              <a:gd name="T16" fmla="*/ 1724025 w 1206"/>
              <a:gd name="T17" fmla="*/ 633412 h 477"/>
              <a:gd name="T18" fmla="*/ 1914525 w 1206"/>
              <a:gd name="T19" fmla="*/ 757237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6"/>
              <a:gd name="T31" fmla="*/ 0 h 477"/>
              <a:gd name="T32" fmla="*/ 1206 w 1206"/>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6" h="477">
                <a:moveTo>
                  <a:pt x="0" y="9"/>
                </a:moveTo>
                <a:cubicBezTo>
                  <a:pt x="46" y="4"/>
                  <a:pt x="92" y="0"/>
                  <a:pt x="126" y="21"/>
                </a:cubicBezTo>
                <a:cubicBezTo>
                  <a:pt x="160" y="42"/>
                  <a:pt x="148" y="111"/>
                  <a:pt x="204" y="135"/>
                </a:cubicBezTo>
                <a:cubicBezTo>
                  <a:pt x="260" y="159"/>
                  <a:pt x="394" y="151"/>
                  <a:pt x="462" y="165"/>
                </a:cubicBezTo>
                <a:cubicBezTo>
                  <a:pt x="530" y="179"/>
                  <a:pt x="578" y="210"/>
                  <a:pt x="612" y="219"/>
                </a:cubicBezTo>
                <a:cubicBezTo>
                  <a:pt x="646" y="228"/>
                  <a:pt x="639" y="215"/>
                  <a:pt x="666" y="219"/>
                </a:cubicBezTo>
                <a:cubicBezTo>
                  <a:pt x="693" y="223"/>
                  <a:pt x="741" y="226"/>
                  <a:pt x="774" y="243"/>
                </a:cubicBezTo>
                <a:cubicBezTo>
                  <a:pt x="807" y="260"/>
                  <a:pt x="812" y="295"/>
                  <a:pt x="864" y="321"/>
                </a:cubicBezTo>
                <a:cubicBezTo>
                  <a:pt x="916" y="347"/>
                  <a:pt x="1029" y="373"/>
                  <a:pt x="1086" y="399"/>
                </a:cubicBezTo>
                <a:cubicBezTo>
                  <a:pt x="1143" y="425"/>
                  <a:pt x="1174" y="451"/>
                  <a:pt x="1206" y="477"/>
                </a:cubicBezTo>
              </a:path>
            </a:pathLst>
          </a:custGeom>
          <a:noFill/>
          <a:ln w="19050" cmpd="sng">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21" name="Oval 37"/>
          <p:cNvSpPr>
            <a:spLocks noChangeArrowheads="1"/>
          </p:cNvSpPr>
          <p:nvPr/>
        </p:nvSpPr>
        <p:spPr bwMode="auto">
          <a:xfrm>
            <a:off x="6877050" y="4365625"/>
            <a:ext cx="73025" cy="73025"/>
          </a:xfrm>
          <a:prstGeom prst="ellipse">
            <a:avLst/>
          </a:prstGeom>
          <a:solidFill>
            <a:srgbClr val="4B3DFD"/>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122" name="Line 88"/>
          <p:cNvSpPr>
            <a:spLocks noChangeShapeType="1"/>
          </p:cNvSpPr>
          <p:nvPr/>
        </p:nvSpPr>
        <p:spPr bwMode="auto">
          <a:xfrm>
            <a:off x="6953250" y="4419600"/>
            <a:ext cx="138113"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3" name="Oval 102"/>
          <p:cNvSpPr>
            <a:spLocks noChangeArrowheads="1"/>
          </p:cNvSpPr>
          <p:nvPr/>
        </p:nvSpPr>
        <p:spPr bwMode="auto">
          <a:xfrm>
            <a:off x="6030913" y="3935413"/>
            <a:ext cx="88900" cy="88900"/>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124" name="Oval 103"/>
          <p:cNvSpPr>
            <a:spLocks noChangeArrowheads="1"/>
          </p:cNvSpPr>
          <p:nvPr/>
        </p:nvSpPr>
        <p:spPr bwMode="auto">
          <a:xfrm>
            <a:off x="5808663" y="3760788"/>
            <a:ext cx="88900" cy="88900"/>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125" name="Text Box 104"/>
          <p:cNvSpPr txBox="1">
            <a:spLocks noChangeArrowheads="1"/>
          </p:cNvSpPr>
          <p:nvPr/>
        </p:nvSpPr>
        <p:spPr bwMode="auto">
          <a:xfrm>
            <a:off x="4813300" y="2770188"/>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a:t>inner</a:t>
            </a:r>
          </a:p>
        </p:txBody>
      </p:sp>
      <p:sp>
        <p:nvSpPr>
          <p:cNvPr id="44126" name="Text Box 105"/>
          <p:cNvSpPr txBox="1">
            <a:spLocks noChangeArrowheads="1"/>
          </p:cNvSpPr>
          <p:nvPr/>
        </p:nvSpPr>
        <p:spPr bwMode="auto">
          <a:xfrm>
            <a:off x="7142163" y="191611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a:t>outer</a:t>
            </a:r>
          </a:p>
        </p:txBody>
      </p:sp>
    </p:spTree>
    <p:extLst>
      <p:ext uri="{BB962C8B-B14F-4D97-AF65-F5344CB8AC3E}">
        <p14:creationId xmlns:p14="http://schemas.microsoft.com/office/powerpoint/2010/main" val="1703919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a:t>Choosing transit nodes</a:t>
            </a:r>
          </a:p>
        </p:txBody>
      </p:sp>
      <p:sp>
        <p:nvSpPr>
          <p:cNvPr id="45059" name="Rectangle 3"/>
          <p:cNvSpPr>
            <a:spLocks noGrp="1" noChangeArrowheads="1"/>
          </p:cNvSpPr>
          <p:nvPr>
            <p:ph type="body" idx="1"/>
          </p:nvPr>
        </p:nvSpPr>
        <p:spPr>
          <a:xfrm>
            <a:off x="457200" y="1484313"/>
            <a:ext cx="7859713" cy="4525962"/>
          </a:xfrm>
        </p:spPr>
        <p:txBody>
          <a:bodyPr/>
          <a:lstStyle/>
          <a:p>
            <a:pPr eaLnBrk="1" hangingPunct="1"/>
            <a:r>
              <a:rPr lang="en-US" altLang="en-US" sz="2400"/>
              <a:t>Consider every center square </a:t>
            </a:r>
            <a:r>
              <a:rPr lang="en-US" altLang="en-US" sz="2400" i="1"/>
              <a:t>C</a:t>
            </a:r>
          </a:p>
          <a:p>
            <a:pPr eaLnBrk="1" hangingPunct="1"/>
            <a:r>
              <a:rPr lang="en-US" altLang="en-US" sz="2400"/>
              <a:t>Use 5 x 5 squares to define </a:t>
            </a:r>
            <a:r>
              <a:rPr lang="en-US" altLang="en-US" sz="2400" i="1"/>
              <a:t>V</a:t>
            </a:r>
            <a:r>
              <a:rPr lang="en-US" altLang="en-US" sz="2400" b="1" baseline="-25000"/>
              <a:t>inner</a:t>
            </a:r>
            <a:r>
              <a:rPr lang="en-US" altLang="en-US" sz="2400"/>
              <a:t> </a:t>
            </a:r>
          </a:p>
          <a:p>
            <a:pPr eaLnBrk="1" hangingPunct="1"/>
            <a:r>
              <a:rPr lang="en-US" altLang="en-US" sz="2400"/>
              <a:t>Use 9 x 9 squares to define </a:t>
            </a:r>
            <a:r>
              <a:rPr lang="en-US" altLang="en-US" sz="2400" i="1"/>
              <a:t>V</a:t>
            </a:r>
            <a:r>
              <a:rPr lang="en-US" altLang="en-US" sz="2400" b="1" baseline="-25000"/>
              <a:t>outer</a:t>
            </a:r>
          </a:p>
          <a:p>
            <a:pPr eaLnBrk="1" hangingPunct="1"/>
            <a:r>
              <a:rPr lang="en-US" altLang="en-US" sz="2400"/>
              <a:t>Consider all paths from some node in </a:t>
            </a:r>
            <a:r>
              <a:rPr lang="en-US" altLang="en-US" sz="2400" i="1"/>
              <a:t>C</a:t>
            </a:r>
            <a:r>
              <a:rPr lang="en-US" altLang="en-US" sz="2400"/>
              <a:t> to some node in </a:t>
            </a:r>
            <a:r>
              <a:rPr lang="en-US" altLang="en-US" sz="2400" i="1"/>
              <a:t>V</a:t>
            </a:r>
            <a:r>
              <a:rPr lang="en-US" altLang="en-US" sz="2400" b="1" baseline="-25000"/>
              <a:t>outer</a:t>
            </a:r>
          </a:p>
          <a:p>
            <a:pPr eaLnBrk="1" hangingPunct="1"/>
            <a:r>
              <a:rPr lang="en-US" altLang="en-US" sz="2400"/>
              <a:t>All nodes of </a:t>
            </a:r>
            <a:r>
              <a:rPr lang="en-US" altLang="en-US" sz="2400" i="1"/>
              <a:t>V</a:t>
            </a:r>
            <a:r>
              <a:rPr lang="en-US" altLang="en-US" sz="2400" b="1" baseline="-25000"/>
              <a:t>inner</a:t>
            </a:r>
            <a:r>
              <a:rPr lang="en-US" altLang="en-US" sz="2400"/>
              <a:t> on such a path will go in the set of transit nodes (eventually united over all </a:t>
            </a:r>
            <a:r>
              <a:rPr lang="en-US" altLang="en-US" sz="2400" i="1"/>
              <a:t>C</a:t>
            </a:r>
            <a:r>
              <a:rPr lang="en-US" altLang="en-US" sz="2400"/>
              <a:t>)</a:t>
            </a:r>
            <a:br>
              <a:rPr lang="en-US" altLang="en-US" sz="2400"/>
            </a:br>
            <a:endParaRPr lang="en-US" altLang="en-US" sz="2400"/>
          </a:p>
          <a:p>
            <a:pPr eaLnBrk="1" hangingPunct="1"/>
            <a:r>
              <a:rPr lang="en-US" altLang="en-US" sz="2400"/>
              <a:t>Run Dijkstra from every node in </a:t>
            </a:r>
            <a:r>
              <a:rPr lang="en-US" altLang="en-US" sz="2400" i="1"/>
              <a:t>C</a:t>
            </a:r>
            <a:r>
              <a:rPr lang="en-US" altLang="en-US" sz="2400"/>
              <a:t> until all nodes in </a:t>
            </a:r>
            <a:r>
              <a:rPr lang="en-US" altLang="en-US" sz="2400" i="1"/>
              <a:t>V</a:t>
            </a:r>
            <a:r>
              <a:rPr lang="en-US" altLang="en-US" sz="2400" b="1" baseline="-25000"/>
              <a:t>outer</a:t>
            </a:r>
            <a:r>
              <a:rPr lang="en-US" altLang="en-US" sz="2400"/>
              <a:t> are settled</a:t>
            </a:r>
          </a:p>
          <a:p>
            <a:pPr eaLnBrk="1" hangingPunct="1"/>
            <a:endParaRPr lang="en-US" altLang="en-US" sz="2400"/>
          </a:p>
        </p:txBody>
      </p:sp>
    </p:spTree>
    <p:extLst>
      <p:ext uri="{BB962C8B-B14F-4D97-AF65-F5344CB8AC3E}">
        <p14:creationId xmlns:p14="http://schemas.microsoft.com/office/powerpoint/2010/main" val="1645663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a:t>Choosing transit nodes</a:t>
            </a:r>
          </a:p>
        </p:txBody>
      </p:sp>
      <p:sp>
        <p:nvSpPr>
          <p:cNvPr id="46083" name="Rectangle 3"/>
          <p:cNvSpPr>
            <a:spLocks noGrp="1" noChangeArrowheads="1"/>
          </p:cNvSpPr>
          <p:nvPr>
            <p:ph type="body" idx="1"/>
          </p:nvPr>
        </p:nvSpPr>
        <p:spPr>
          <a:xfrm>
            <a:off x="457200" y="1484313"/>
            <a:ext cx="8075613" cy="2376487"/>
          </a:xfrm>
        </p:spPr>
        <p:txBody>
          <a:bodyPr/>
          <a:lstStyle/>
          <a:p>
            <a:pPr eaLnBrk="1" hangingPunct="1"/>
            <a:r>
              <a:rPr lang="en-US" altLang="en-US" sz="2400"/>
              <a:t>Given </a:t>
            </a:r>
            <a:r>
              <a:rPr lang="en-US" altLang="en-US" sz="2400" i="1"/>
              <a:t>s</a:t>
            </a:r>
            <a:r>
              <a:rPr lang="en-US" altLang="en-US" sz="2400"/>
              <a:t> and </a:t>
            </a:r>
            <a:r>
              <a:rPr lang="en-US" altLang="en-US" sz="2400" i="1"/>
              <a:t>t</a:t>
            </a:r>
            <a:r>
              <a:rPr lang="en-US" altLang="en-US" sz="2400"/>
              <a:t>, if they are more than 4 grid cells apart (horizontally or vertically), their shortest path must contain a transit node</a:t>
            </a:r>
          </a:p>
          <a:p>
            <a:pPr eaLnBrk="1" hangingPunct="1"/>
            <a:r>
              <a:rPr lang="en-US" altLang="en-US" sz="2400"/>
              <a:t>This provides an easy test for locality of any query (later, during query time)</a:t>
            </a:r>
          </a:p>
        </p:txBody>
      </p:sp>
    </p:spTree>
    <p:extLst>
      <p:ext uri="{BB962C8B-B14F-4D97-AF65-F5344CB8AC3E}">
        <p14:creationId xmlns:p14="http://schemas.microsoft.com/office/powerpoint/2010/main" val="1227764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flipV="1">
            <a:off x="6618392" y="1562100"/>
            <a:ext cx="505621" cy="345845"/>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044705" y="1940155"/>
            <a:ext cx="505621" cy="345845"/>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8044763" y="1917700"/>
            <a:ext cx="508000" cy="635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600609" y="1916832"/>
            <a:ext cx="508000" cy="635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603313" y="1917700"/>
            <a:ext cx="514350" cy="31750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038413" y="1549400"/>
            <a:ext cx="514350" cy="31750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4624"/>
            <a:ext cx="8229600" cy="1143000"/>
          </a:xfrm>
        </p:spPr>
        <p:txBody>
          <a:bodyPr/>
          <a:lstStyle/>
          <a:p>
            <a:r>
              <a:rPr lang="da-DK" dirty="0"/>
              <a:t>Transit Node Routing</a:t>
            </a:r>
          </a:p>
        </p:txBody>
      </p:sp>
      <p:sp>
        <p:nvSpPr>
          <p:cNvPr id="3" name="Content Placeholder 2"/>
          <p:cNvSpPr>
            <a:spLocks noGrp="1"/>
          </p:cNvSpPr>
          <p:nvPr>
            <p:ph idx="1"/>
          </p:nvPr>
        </p:nvSpPr>
        <p:spPr>
          <a:xfrm>
            <a:off x="349696" y="1340768"/>
            <a:ext cx="8686800" cy="5517232"/>
          </a:xfrm>
        </p:spPr>
        <p:txBody>
          <a:bodyPr>
            <a:normAutofit lnSpcReduction="10000"/>
          </a:bodyPr>
          <a:lstStyle/>
          <a:p>
            <a:pPr marL="898525" indent="-898525">
              <a:buNone/>
            </a:pPr>
            <a:r>
              <a:rPr lang="da-DK" sz="2600" b="1" dirty="0"/>
              <a:t>Idea</a:t>
            </a:r>
            <a:r>
              <a:rPr lang="da-DK" sz="2600" dirty="0"/>
              <a:t>	All </a:t>
            </a:r>
            <a:r>
              <a:rPr lang="da-DK" sz="2600" dirty="0" err="1"/>
              <a:t>shortest</a:t>
            </a:r>
            <a:r>
              <a:rPr lang="da-DK" sz="2600" dirty="0"/>
              <a:t> </a:t>
            </a:r>
            <a:r>
              <a:rPr lang="da-DK" sz="2600" dirty="0" err="1"/>
              <a:t>paths</a:t>
            </a:r>
            <a:r>
              <a:rPr lang="da-DK" sz="2600" dirty="0"/>
              <a:t> </a:t>
            </a:r>
            <a:r>
              <a:rPr lang="da-DK" sz="2600" i="1" dirty="0" err="1">
                <a:solidFill>
                  <a:srgbClr val="FF0000"/>
                </a:solidFill>
              </a:rPr>
              <a:t>s</a:t>
            </a:r>
            <a:r>
              <a:rPr lang="da-DK" sz="2600" dirty="0" err="1"/>
              <a:t>→</a:t>
            </a:r>
            <a:r>
              <a:rPr lang="da-DK" sz="2600" i="1" dirty="0" err="1">
                <a:solidFill>
                  <a:srgbClr val="FF0000"/>
                </a:solidFill>
              </a:rPr>
              <a:t>t</a:t>
            </a:r>
            <a:r>
              <a:rPr lang="da-DK" sz="2600" dirty="0"/>
              <a:t>, </a:t>
            </a:r>
            <a:br>
              <a:rPr lang="da-DK" sz="2600" dirty="0"/>
            </a:br>
            <a:r>
              <a:rPr lang="da-DK" sz="2600" dirty="0" err="1"/>
              <a:t>where</a:t>
            </a:r>
            <a:r>
              <a:rPr lang="da-DK" sz="2600" dirty="0"/>
              <a:t> </a:t>
            </a:r>
            <a:r>
              <a:rPr lang="da-DK" sz="2600" i="1" dirty="0">
                <a:solidFill>
                  <a:srgbClr val="FF0000"/>
                </a:solidFill>
              </a:rPr>
              <a:t>s</a:t>
            </a:r>
            <a:r>
              <a:rPr lang="da-DK" sz="2600" dirty="0"/>
              <a:t> and </a:t>
            </a:r>
            <a:r>
              <a:rPr lang="da-DK" sz="2600" i="1" dirty="0">
                <a:solidFill>
                  <a:srgbClr val="FF0000"/>
                </a:solidFill>
              </a:rPr>
              <a:t>t</a:t>
            </a:r>
            <a:r>
              <a:rPr lang="da-DK" sz="2600" dirty="0"/>
              <a:t> </a:t>
            </a:r>
            <a:r>
              <a:rPr lang="da-DK" sz="2600" dirty="0" err="1"/>
              <a:t>are</a:t>
            </a:r>
            <a:r>
              <a:rPr lang="da-DK" sz="2600" dirty="0"/>
              <a:t> </a:t>
            </a:r>
            <a:r>
              <a:rPr lang="da-DK" sz="2600" dirty="0">
                <a:solidFill>
                  <a:schemeClr val="accent6"/>
                </a:solidFill>
              </a:rPr>
              <a:t>far </a:t>
            </a:r>
            <a:r>
              <a:rPr lang="da-DK" sz="2600" dirty="0" err="1">
                <a:solidFill>
                  <a:schemeClr val="accent6"/>
                </a:solidFill>
              </a:rPr>
              <a:t>away</a:t>
            </a:r>
            <a:r>
              <a:rPr lang="da-DK" sz="2600" dirty="0"/>
              <a:t>, </a:t>
            </a:r>
            <a:br>
              <a:rPr lang="da-DK" sz="2600" dirty="0"/>
            </a:br>
            <a:r>
              <a:rPr lang="da-DK" sz="2600" dirty="0"/>
              <a:t>must </a:t>
            </a:r>
            <a:r>
              <a:rPr lang="da-DK" sz="2600" dirty="0" err="1"/>
              <a:t>cross</a:t>
            </a:r>
            <a:r>
              <a:rPr lang="da-DK" sz="2600" dirty="0"/>
              <a:t> </a:t>
            </a:r>
            <a:r>
              <a:rPr lang="da-DK" sz="2600" b="1" dirty="0" err="1"/>
              <a:t>few</a:t>
            </a:r>
            <a:r>
              <a:rPr lang="da-DK" sz="2600" b="1" dirty="0"/>
              <a:t> </a:t>
            </a:r>
            <a:r>
              <a:rPr lang="da-DK" sz="2600" dirty="0" err="1"/>
              <a:t>possible</a:t>
            </a:r>
            <a:r>
              <a:rPr lang="da-DK" sz="2600" dirty="0"/>
              <a:t> </a:t>
            </a:r>
            <a:r>
              <a:rPr lang="da-DK" sz="2600" b="1" dirty="0">
                <a:solidFill>
                  <a:schemeClr val="accent1"/>
                </a:solidFill>
              </a:rPr>
              <a:t>transit nodes</a:t>
            </a:r>
          </a:p>
          <a:p>
            <a:pPr marL="898525" indent="-898525">
              <a:buNone/>
            </a:pPr>
            <a:endParaRPr lang="da-DK" sz="2600" b="1" dirty="0"/>
          </a:p>
          <a:p>
            <a:pPr marL="514350" indent="-514350">
              <a:buFont typeface="+mj-lt"/>
              <a:buAutoNum type="arabicPeriod"/>
            </a:pPr>
            <a:r>
              <a:rPr lang="da-DK" sz="2600" dirty="0" err="1"/>
              <a:t>Identify</a:t>
            </a:r>
            <a:r>
              <a:rPr lang="da-DK" sz="2600" dirty="0"/>
              <a:t> </a:t>
            </a:r>
            <a:r>
              <a:rPr lang="da-DK" sz="2600" dirty="0" err="1"/>
              <a:t>few</a:t>
            </a:r>
            <a:r>
              <a:rPr lang="da-DK" sz="2600" dirty="0"/>
              <a:t> transit nodes in </a:t>
            </a:r>
            <a:r>
              <a:rPr lang="da-DK" sz="2600" dirty="0" err="1"/>
              <a:t>graph</a:t>
            </a:r>
            <a:r>
              <a:rPr lang="da-DK" sz="2600" dirty="0"/>
              <a:t> ~   n</a:t>
            </a:r>
          </a:p>
          <a:p>
            <a:pPr marL="514350" indent="-514350">
              <a:buFont typeface="+mj-lt"/>
              <a:buAutoNum type="arabicPeriod"/>
            </a:pPr>
            <a:r>
              <a:rPr lang="da-DK" sz="2600" dirty="0" err="1"/>
              <a:t>Compute</a:t>
            </a:r>
            <a:r>
              <a:rPr lang="da-DK" sz="2600" dirty="0"/>
              <a:t> </a:t>
            </a:r>
            <a:r>
              <a:rPr lang="da-DK" sz="2600" dirty="0">
                <a:solidFill>
                  <a:schemeClr val="accent1"/>
                </a:solidFill>
              </a:rPr>
              <a:t>All-Pair-</a:t>
            </a:r>
            <a:r>
              <a:rPr lang="da-DK" sz="2600" dirty="0" err="1">
                <a:solidFill>
                  <a:schemeClr val="accent1"/>
                </a:solidFill>
              </a:rPr>
              <a:t>Shortest</a:t>
            </a:r>
            <a:r>
              <a:rPr lang="da-DK" sz="2600" dirty="0">
                <a:solidFill>
                  <a:schemeClr val="accent1"/>
                </a:solidFill>
              </a:rPr>
              <a:t>-Path</a:t>
            </a:r>
            <a:r>
              <a:rPr lang="da-DK" sz="2600" dirty="0"/>
              <a:t> matrix for transit nodes</a:t>
            </a:r>
          </a:p>
          <a:p>
            <a:pPr marL="514350" indent="-514350">
              <a:spcAft>
                <a:spcPts val="2400"/>
              </a:spcAft>
              <a:buFont typeface="+mj-lt"/>
              <a:buAutoNum type="arabicPeriod"/>
            </a:pPr>
            <a:r>
              <a:rPr lang="da-DK" sz="2600" dirty="0"/>
              <a:t>For </a:t>
            </a:r>
            <a:r>
              <a:rPr lang="da-DK" sz="2600" dirty="0" err="1"/>
              <a:t>each</a:t>
            </a:r>
            <a:r>
              <a:rPr lang="da-DK" sz="2600" dirty="0"/>
              <a:t> </a:t>
            </a:r>
            <a:r>
              <a:rPr lang="da-DK" sz="2600" dirty="0" err="1"/>
              <a:t>vertex</a:t>
            </a:r>
            <a:r>
              <a:rPr lang="da-DK" sz="2600" dirty="0"/>
              <a:t> </a:t>
            </a:r>
            <a:r>
              <a:rPr lang="da-DK" sz="2600" i="1" dirty="0"/>
              <a:t>s</a:t>
            </a:r>
            <a:r>
              <a:rPr lang="da-DK" sz="2600" dirty="0"/>
              <a:t> find </a:t>
            </a:r>
            <a:r>
              <a:rPr lang="da-DK" sz="2600" dirty="0" err="1"/>
              <a:t>very</a:t>
            </a:r>
            <a:r>
              <a:rPr lang="da-DK" sz="2600" dirty="0"/>
              <a:t> </a:t>
            </a:r>
            <a:r>
              <a:rPr lang="da-DK" sz="2600" dirty="0" err="1"/>
              <a:t>few</a:t>
            </a:r>
            <a:r>
              <a:rPr lang="da-DK" sz="2600" dirty="0"/>
              <a:t> transit node distances (US ~10)</a:t>
            </a:r>
          </a:p>
          <a:p>
            <a:pPr marL="358775" indent="-358775">
              <a:spcAft>
                <a:spcPts val="1200"/>
              </a:spcAft>
              <a:buNone/>
            </a:pPr>
            <a:r>
              <a:rPr lang="da-DK" sz="2600" b="1" dirty="0"/>
              <a:t>Query(</a:t>
            </a:r>
            <a:r>
              <a:rPr lang="da-DK" sz="2600" b="1" i="1" dirty="0" err="1">
                <a:solidFill>
                  <a:srgbClr val="FF0000"/>
                </a:solidFill>
              </a:rPr>
              <a:t>s</a:t>
            </a:r>
            <a:r>
              <a:rPr lang="da-DK" sz="2600" b="1" dirty="0" err="1"/>
              <a:t>,</a:t>
            </a:r>
            <a:r>
              <a:rPr lang="da-DK" sz="2600" b="1" i="1" dirty="0" err="1">
                <a:solidFill>
                  <a:srgbClr val="FF0000"/>
                </a:solidFill>
              </a:rPr>
              <a:t>t</a:t>
            </a:r>
            <a:r>
              <a:rPr lang="da-DK" sz="2600" b="1" dirty="0"/>
              <a:t>)  </a:t>
            </a:r>
            <a:r>
              <a:rPr lang="da-DK" sz="2600" dirty="0">
                <a:solidFill>
                  <a:schemeClr val="accent6"/>
                </a:solidFill>
              </a:rPr>
              <a:t>far </a:t>
            </a:r>
            <a:r>
              <a:rPr lang="da-DK" sz="2600" dirty="0" err="1">
                <a:solidFill>
                  <a:schemeClr val="accent6"/>
                </a:solidFill>
              </a:rPr>
              <a:t>away</a:t>
            </a:r>
            <a:r>
              <a:rPr lang="da-DK" sz="2600" dirty="0">
                <a:solidFill>
                  <a:schemeClr val="accent6"/>
                </a:solidFill>
              </a:rPr>
              <a:t> </a:t>
            </a:r>
            <a:r>
              <a:rPr lang="da-DK" sz="2600" dirty="0" err="1">
                <a:solidFill>
                  <a:schemeClr val="accent6"/>
                </a:solidFill>
              </a:rPr>
              <a:t>queries</a:t>
            </a:r>
            <a:r>
              <a:rPr lang="da-DK" sz="2600" dirty="0"/>
              <a:t> </a:t>
            </a:r>
            <a:br>
              <a:rPr lang="da-DK" sz="2600" dirty="0"/>
            </a:br>
            <a:r>
              <a:rPr lang="da-DK" sz="2600" dirty="0"/>
              <a:t>For all (</a:t>
            </a:r>
            <a:r>
              <a:rPr lang="da-DK" sz="2600" i="1" dirty="0" err="1">
                <a:solidFill>
                  <a:schemeClr val="accent1"/>
                </a:solidFill>
              </a:rPr>
              <a:t>u</a:t>
            </a:r>
            <a:r>
              <a:rPr lang="da-DK" sz="2600" dirty="0" err="1"/>
              <a:t>,</a:t>
            </a:r>
            <a:r>
              <a:rPr lang="da-DK" sz="2600" i="1" dirty="0" err="1">
                <a:solidFill>
                  <a:schemeClr val="accent1"/>
                </a:solidFill>
              </a:rPr>
              <a:t>v</a:t>
            </a:r>
            <a:r>
              <a:rPr lang="da-DK" sz="2600" dirty="0"/>
              <a:t>), transit nodes </a:t>
            </a:r>
            <a:r>
              <a:rPr lang="da-DK" sz="2600" i="1" dirty="0">
                <a:solidFill>
                  <a:schemeClr val="accent1"/>
                </a:solidFill>
              </a:rPr>
              <a:t>u</a:t>
            </a:r>
            <a:r>
              <a:rPr lang="da-DK" sz="2600" dirty="0"/>
              <a:t> and </a:t>
            </a:r>
            <a:r>
              <a:rPr lang="da-DK" sz="2600" i="1" dirty="0">
                <a:solidFill>
                  <a:schemeClr val="accent1"/>
                </a:solidFill>
              </a:rPr>
              <a:t>v</a:t>
            </a:r>
            <a:r>
              <a:rPr lang="da-DK" sz="2600" dirty="0"/>
              <a:t> for </a:t>
            </a:r>
            <a:r>
              <a:rPr lang="da-DK" sz="2600" i="1" dirty="0">
                <a:solidFill>
                  <a:srgbClr val="FF0000"/>
                </a:solidFill>
              </a:rPr>
              <a:t>s</a:t>
            </a:r>
            <a:r>
              <a:rPr lang="da-DK" sz="2600" dirty="0"/>
              <a:t> and </a:t>
            </a:r>
            <a:r>
              <a:rPr lang="da-DK" sz="2600" i="1" dirty="0">
                <a:solidFill>
                  <a:srgbClr val="FF0000"/>
                </a:solidFill>
              </a:rPr>
              <a:t>t</a:t>
            </a:r>
            <a:r>
              <a:rPr lang="da-DK" sz="2600" i="1" dirty="0"/>
              <a:t> </a:t>
            </a:r>
            <a:r>
              <a:rPr lang="da-DK" sz="2600" dirty="0" err="1"/>
              <a:t>respectively</a:t>
            </a:r>
            <a:r>
              <a:rPr lang="da-DK" sz="2600" dirty="0"/>
              <a:t>, </a:t>
            </a:r>
            <a:br>
              <a:rPr lang="da-DK" sz="2600" dirty="0"/>
            </a:br>
            <a:r>
              <a:rPr lang="da-DK" sz="2600" dirty="0"/>
              <a:t>find </a:t>
            </a:r>
            <a:r>
              <a:rPr lang="da-DK" sz="2600" i="1" dirty="0"/>
              <a:t>d</a:t>
            </a:r>
            <a:r>
              <a:rPr lang="da-DK" sz="2600" dirty="0"/>
              <a:t>(</a:t>
            </a:r>
            <a:r>
              <a:rPr lang="da-DK" sz="2600" i="1" dirty="0" err="1">
                <a:solidFill>
                  <a:srgbClr val="FF0000"/>
                </a:solidFill>
              </a:rPr>
              <a:t>s</a:t>
            </a:r>
            <a:r>
              <a:rPr lang="da-DK" sz="2600" dirty="0" err="1"/>
              <a:t>,</a:t>
            </a:r>
            <a:r>
              <a:rPr lang="da-DK" sz="2600" i="1" dirty="0" err="1">
                <a:solidFill>
                  <a:srgbClr val="FF0000"/>
                </a:solidFill>
              </a:rPr>
              <a:t>t</a:t>
            </a:r>
            <a:r>
              <a:rPr lang="da-DK" sz="2600" dirty="0"/>
              <a:t>)=</a:t>
            </a:r>
            <a:r>
              <a:rPr lang="da-DK" sz="2600" i="1" dirty="0"/>
              <a:t>d</a:t>
            </a:r>
            <a:r>
              <a:rPr lang="da-DK" sz="2600" dirty="0"/>
              <a:t>(</a:t>
            </a:r>
            <a:r>
              <a:rPr lang="da-DK" sz="2600" i="1" dirty="0" err="1">
                <a:solidFill>
                  <a:srgbClr val="FF0000"/>
                </a:solidFill>
              </a:rPr>
              <a:t>s</a:t>
            </a:r>
            <a:r>
              <a:rPr lang="da-DK" sz="2600" dirty="0" err="1"/>
              <a:t>,</a:t>
            </a:r>
            <a:r>
              <a:rPr lang="da-DK" sz="2600" i="1" dirty="0" err="1">
                <a:solidFill>
                  <a:schemeClr val="accent1"/>
                </a:solidFill>
              </a:rPr>
              <a:t>u</a:t>
            </a:r>
            <a:r>
              <a:rPr lang="da-DK" sz="2600" dirty="0"/>
              <a:t>)+</a:t>
            </a:r>
            <a:r>
              <a:rPr lang="da-DK" sz="2600" i="1" dirty="0">
                <a:solidFill>
                  <a:schemeClr val="accent1"/>
                </a:solidFill>
              </a:rPr>
              <a:t>d</a:t>
            </a:r>
            <a:r>
              <a:rPr lang="da-DK" sz="2600" dirty="0">
                <a:solidFill>
                  <a:schemeClr val="accent1"/>
                </a:solidFill>
              </a:rPr>
              <a:t>(</a:t>
            </a:r>
            <a:r>
              <a:rPr lang="da-DK" sz="2600" i="1" dirty="0" err="1">
                <a:solidFill>
                  <a:schemeClr val="accent1"/>
                </a:solidFill>
              </a:rPr>
              <a:t>u</a:t>
            </a:r>
            <a:r>
              <a:rPr lang="da-DK" sz="2600" dirty="0" err="1">
                <a:solidFill>
                  <a:schemeClr val="accent1"/>
                </a:solidFill>
              </a:rPr>
              <a:t>,</a:t>
            </a:r>
            <a:r>
              <a:rPr lang="da-DK" sz="2600" i="1" dirty="0" err="1">
                <a:solidFill>
                  <a:schemeClr val="accent1"/>
                </a:solidFill>
              </a:rPr>
              <a:t>v</a:t>
            </a:r>
            <a:r>
              <a:rPr lang="da-DK" sz="2600" dirty="0">
                <a:solidFill>
                  <a:schemeClr val="accent1"/>
                </a:solidFill>
              </a:rPr>
              <a:t>)+</a:t>
            </a:r>
            <a:r>
              <a:rPr lang="da-DK" sz="2600" i="1" dirty="0"/>
              <a:t>d</a:t>
            </a:r>
            <a:r>
              <a:rPr lang="da-DK" sz="2600" dirty="0"/>
              <a:t>(</a:t>
            </a:r>
            <a:r>
              <a:rPr lang="da-DK" sz="2600" i="1" dirty="0" err="1">
                <a:solidFill>
                  <a:schemeClr val="accent1"/>
                </a:solidFill>
              </a:rPr>
              <a:t>v</a:t>
            </a:r>
            <a:r>
              <a:rPr lang="da-DK" sz="2600" dirty="0" err="1"/>
              <a:t>,</a:t>
            </a:r>
            <a:r>
              <a:rPr lang="da-DK" sz="2600" i="1" dirty="0" err="1">
                <a:solidFill>
                  <a:srgbClr val="FF0000"/>
                </a:solidFill>
              </a:rPr>
              <a:t>t</a:t>
            </a:r>
            <a:r>
              <a:rPr lang="da-DK" sz="2600" dirty="0"/>
              <a:t>) </a:t>
            </a:r>
            <a:r>
              <a:rPr lang="da-DK" sz="2600" dirty="0" err="1"/>
              <a:t>using</a:t>
            </a:r>
            <a:r>
              <a:rPr lang="da-DK" sz="2600" dirty="0"/>
              <a:t> </a:t>
            </a:r>
            <a:r>
              <a:rPr lang="da-DK" sz="2600" dirty="0" err="1"/>
              <a:t>table</a:t>
            </a:r>
            <a:r>
              <a:rPr lang="da-DK" sz="2600" dirty="0"/>
              <a:t> </a:t>
            </a:r>
            <a:r>
              <a:rPr lang="da-DK" sz="2600" dirty="0" err="1"/>
              <a:t>lookup</a:t>
            </a:r>
            <a:endParaRPr lang="da-DK" sz="2600" dirty="0"/>
          </a:p>
          <a:p>
            <a:pPr marL="358775" indent="-358775">
              <a:spcAft>
                <a:spcPts val="1200"/>
              </a:spcAft>
              <a:buNone/>
            </a:pPr>
            <a:r>
              <a:rPr lang="da-DK" sz="2600" dirty="0" err="1"/>
              <a:t>Practice</a:t>
            </a:r>
            <a:r>
              <a:rPr lang="da-DK" sz="2600" dirty="0"/>
              <a:t>:  </a:t>
            </a:r>
            <a:r>
              <a:rPr lang="da-DK" sz="2600" dirty="0" err="1"/>
              <a:t>Combine</a:t>
            </a:r>
            <a:r>
              <a:rPr lang="da-DK" sz="2600" dirty="0"/>
              <a:t> </a:t>
            </a:r>
            <a:r>
              <a:rPr lang="da-DK" sz="2600" dirty="0" err="1"/>
              <a:t>recursively</a:t>
            </a:r>
            <a:r>
              <a:rPr lang="da-DK" sz="2600" dirty="0"/>
              <a:t> with </a:t>
            </a:r>
            <a:r>
              <a:rPr lang="da-DK" sz="2600" dirty="0" err="1"/>
              <a:t>Highway</a:t>
            </a:r>
            <a:r>
              <a:rPr lang="da-DK" sz="2600" dirty="0"/>
              <a:t> </a:t>
            </a:r>
            <a:r>
              <a:rPr lang="da-DK" sz="2600" dirty="0" err="1"/>
              <a:t>Hierarchies</a:t>
            </a:r>
            <a:endParaRPr lang="da-DK" sz="2600" dirty="0"/>
          </a:p>
        </p:txBody>
      </p:sp>
      <mc:AlternateContent xmlns:mc="http://schemas.openxmlformats.org/markup-compatibility/2006" xmlns:a14="http://schemas.microsoft.com/office/drawing/2010/main">
        <mc:Choice Requires="a14">
          <p:sp>
            <p:nvSpPr>
              <p:cNvPr id="6" name="Rectangle 5"/>
              <p:cNvSpPr/>
              <p:nvPr/>
            </p:nvSpPr>
            <p:spPr>
              <a:xfrm>
                <a:off x="5292080" y="2733742"/>
                <a:ext cx="668516" cy="4792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da-DK" sz="2000" i="1">
                              <a:latin typeface="Cambria Math" panose="02040503050406030204" pitchFamily="18" charset="0"/>
                            </a:rPr>
                          </m:ctrlPr>
                        </m:radPr>
                        <m:deg/>
                        <m:e/>
                      </m:rad>
                    </m:oMath>
                  </m:oMathPara>
                </a14:m>
                <a:endParaRPr lang="da-DK" dirty="0"/>
              </a:p>
            </p:txBody>
          </p:sp>
        </mc:Choice>
        <mc:Fallback xmlns="">
          <p:sp>
            <p:nvSpPr>
              <p:cNvPr id="6" name="Rectangle 5"/>
              <p:cNvSpPr>
                <a:spLocks noRot="1" noChangeAspect="1" noMove="1" noResize="1" noEditPoints="1" noAdjustHandles="1" noChangeArrowheads="1" noChangeShapeType="1" noTextEdit="1"/>
              </p:cNvSpPr>
              <p:nvPr/>
            </p:nvSpPr>
            <p:spPr>
              <a:xfrm>
                <a:off x="5292080" y="2733742"/>
                <a:ext cx="668516" cy="479234"/>
              </a:xfrm>
              <a:prstGeom prst="rect">
                <a:avLst/>
              </a:prstGeom>
              <a:blipFill rotWithShape="1">
                <a:blip r:embed="rId2"/>
                <a:stretch>
                  <a:fillRect/>
                </a:stretch>
              </a:blipFill>
            </p:spPr>
            <p:txBody>
              <a:bodyPr/>
              <a:lstStyle/>
              <a:p>
                <a:r>
                  <a:rPr lang="da-DK">
                    <a:noFill/>
                  </a:rPr>
                  <a:t> </a:t>
                </a:r>
              </a:p>
            </p:txBody>
          </p:sp>
        </mc:Fallback>
      </mc:AlternateContent>
      <p:sp>
        <p:nvSpPr>
          <p:cNvPr id="7" name="Rectangle 6"/>
          <p:cNvSpPr/>
          <p:nvPr/>
        </p:nvSpPr>
        <p:spPr>
          <a:xfrm>
            <a:off x="251520" y="2596776"/>
            <a:ext cx="8568952" cy="15523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p:cNvSpPr/>
          <p:nvPr/>
        </p:nvSpPr>
        <p:spPr>
          <a:xfrm>
            <a:off x="7108609" y="220488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7" name="Straight Arrow Connector 16"/>
          <p:cNvCxnSpPr/>
          <p:nvPr/>
        </p:nvCxnSpPr>
        <p:spPr>
          <a:xfrm flipV="1">
            <a:off x="7193863" y="1549400"/>
            <a:ext cx="793750" cy="6351"/>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108609" y="184482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p:cNvSpPr/>
          <p:nvPr/>
        </p:nvSpPr>
        <p:spPr>
          <a:xfrm>
            <a:off x="7108609" y="14847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p:cNvSpPr/>
          <p:nvPr/>
        </p:nvSpPr>
        <p:spPr>
          <a:xfrm>
            <a:off x="7972705" y="14847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p:cNvSpPr/>
          <p:nvPr/>
        </p:nvSpPr>
        <p:spPr>
          <a:xfrm>
            <a:off x="7972705" y="184482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p:cNvSpPr/>
          <p:nvPr/>
        </p:nvSpPr>
        <p:spPr>
          <a:xfrm>
            <a:off x="7972705" y="220488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p:cNvSpPr/>
          <p:nvPr/>
        </p:nvSpPr>
        <p:spPr>
          <a:xfrm>
            <a:off x="8548769" y="184482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p:cNvSpPr/>
          <p:nvPr/>
        </p:nvSpPr>
        <p:spPr>
          <a:xfrm>
            <a:off x="6532545" y="184482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4" name="Straight Arrow Connector 33"/>
          <p:cNvCxnSpPr/>
          <p:nvPr/>
        </p:nvCxnSpPr>
        <p:spPr>
          <a:xfrm flipV="1">
            <a:off x="7178955" y="1910481"/>
            <a:ext cx="793750" cy="6351"/>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7180617" y="2276872"/>
            <a:ext cx="793750" cy="6351"/>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81163" y="1555750"/>
            <a:ext cx="800100" cy="34925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180617" y="1927622"/>
            <a:ext cx="800100" cy="34925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81163" y="1562100"/>
            <a:ext cx="793750" cy="69850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7168463" y="1574800"/>
            <a:ext cx="800100" cy="34290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174813" y="1593850"/>
            <a:ext cx="819150" cy="68580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81163" y="1924050"/>
            <a:ext cx="806450" cy="36195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620777" y="1723279"/>
            <a:ext cx="264461" cy="369332"/>
          </a:xfrm>
          <a:prstGeom prst="rect">
            <a:avLst/>
          </a:prstGeom>
          <a:noFill/>
        </p:spPr>
        <p:txBody>
          <a:bodyPr wrap="square" rtlCol="0">
            <a:spAutoFit/>
          </a:bodyPr>
          <a:lstStyle/>
          <a:p>
            <a:r>
              <a:rPr lang="da-DK" i="1" dirty="0">
                <a:solidFill>
                  <a:srgbClr val="FF0000"/>
                </a:solidFill>
              </a:rPr>
              <a:t>t</a:t>
            </a:r>
          </a:p>
        </p:txBody>
      </p:sp>
      <p:sp>
        <p:nvSpPr>
          <p:cNvPr id="63" name="TextBox 62"/>
          <p:cNvSpPr txBox="1"/>
          <p:nvPr/>
        </p:nvSpPr>
        <p:spPr>
          <a:xfrm>
            <a:off x="6316521" y="1700808"/>
            <a:ext cx="264461" cy="369332"/>
          </a:xfrm>
          <a:prstGeom prst="rect">
            <a:avLst/>
          </a:prstGeom>
          <a:noFill/>
        </p:spPr>
        <p:txBody>
          <a:bodyPr wrap="square" rtlCol="0">
            <a:spAutoFit/>
          </a:bodyPr>
          <a:lstStyle/>
          <a:p>
            <a:r>
              <a:rPr lang="da-DK" i="1" dirty="0">
                <a:solidFill>
                  <a:srgbClr val="FF0000"/>
                </a:solidFill>
              </a:rPr>
              <a:t>s</a:t>
            </a:r>
          </a:p>
        </p:txBody>
      </p:sp>
      <p:sp>
        <p:nvSpPr>
          <p:cNvPr id="64" name="TextBox 63"/>
          <p:cNvSpPr txBox="1"/>
          <p:nvPr/>
        </p:nvSpPr>
        <p:spPr>
          <a:xfrm>
            <a:off x="7036601" y="1174760"/>
            <a:ext cx="264461" cy="369332"/>
          </a:xfrm>
          <a:prstGeom prst="rect">
            <a:avLst/>
          </a:prstGeom>
          <a:noFill/>
        </p:spPr>
        <p:txBody>
          <a:bodyPr wrap="square" rtlCol="0">
            <a:spAutoFit/>
          </a:bodyPr>
          <a:lstStyle/>
          <a:p>
            <a:r>
              <a:rPr lang="da-DK" i="1" dirty="0">
                <a:solidFill>
                  <a:schemeClr val="accent1"/>
                </a:solidFill>
              </a:rPr>
              <a:t>u</a:t>
            </a:r>
          </a:p>
        </p:txBody>
      </p:sp>
      <p:sp>
        <p:nvSpPr>
          <p:cNvPr id="65" name="TextBox 64"/>
          <p:cNvSpPr txBox="1"/>
          <p:nvPr/>
        </p:nvSpPr>
        <p:spPr>
          <a:xfrm>
            <a:off x="7900697" y="1184052"/>
            <a:ext cx="264461" cy="369332"/>
          </a:xfrm>
          <a:prstGeom prst="rect">
            <a:avLst/>
          </a:prstGeom>
          <a:noFill/>
        </p:spPr>
        <p:txBody>
          <a:bodyPr wrap="square" rtlCol="0">
            <a:spAutoFit/>
          </a:bodyPr>
          <a:lstStyle/>
          <a:p>
            <a:r>
              <a:rPr lang="da-DK" i="1" dirty="0">
                <a:solidFill>
                  <a:schemeClr val="accent1"/>
                </a:solidFill>
              </a:rPr>
              <a:t>v</a:t>
            </a:r>
          </a:p>
        </p:txBody>
      </p:sp>
      <p:sp>
        <p:nvSpPr>
          <p:cNvPr id="66" name="Oval 65"/>
          <p:cNvSpPr/>
          <p:nvPr/>
        </p:nvSpPr>
        <p:spPr>
          <a:xfrm>
            <a:off x="6228184" y="1268760"/>
            <a:ext cx="864096" cy="12280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Oval 66"/>
          <p:cNvSpPr/>
          <p:nvPr/>
        </p:nvSpPr>
        <p:spPr>
          <a:xfrm>
            <a:off x="8172400" y="1268760"/>
            <a:ext cx="864096" cy="12280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8" name="TextBox 67"/>
          <p:cNvSpPr txBox="1"/>
          <p:nvPr/>
        </p:nvSpPr>
        <p:spPr>
          <a:xfrm rot="18602552">
            <a:off x="5820835" y="1129575"/>
            <a:ext cx="937143" cy="369332"/>
          </a:xfrm>
          <a:prstGeom prst="rect">
            <a:avLst/>
          </a:prstGeom>
          <a:noFill/>
        </p:spPr>
        <p:txBody>
          <a:bodyPr wrap="square" rtlCol="0">
            <a:spAutoFit/>
          </a:bodyPr>
          <a:lstStyle/>
          <a:p>
            <a:pPr algn="ctr"/>
            <a:r>
              <a:rPr lang="da-DK" i="1" dirty="0" err="1">
                <a:solidFill>
                  <a:schemeClr val="accent2"/>
                </a:solidFill>
              </a:rPr>
              <a:t>recurse</a:t>
            </a:r>
            <a:endParaRPr lang="da-DK" i="1" dirty="0">
              <a:solidFill>
                <a:schemeClr val="accent2"/>
              </a:solidFill>
            </a:endParaRPr>
          </a:p>
        </p:txBody>
      </p:sp>
    </p:spTree>
    <p:extLst>
      <p:ext uri="{BB962C8B-B14F-4D97-AF65-F5344CB8AC3E}">
        <p14:creationId xmlns:p14="http://schemas.microsoft.com/office/powerpoint/2010/main" val="71779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528193"/>
            <a:ext cx="8686800" cy="1900807"/>
          </a:xfrm>
        </p:spPr>
        <p:txBody>
          <a:bodyPr>
            <a:normAutofit/>
          </a:bodyPr>
          <a:lstStyle/>
          <a:p>
            <a:pPr marL="0" indent="0">
              <a:buNone/>
            </a:pPr>
            <a:r>
              <a:rPr lang="da-DK" sz="2400" dirty="0"/>
              <a:t>For all nodes </a:t>
            </a:r>
            <a:r>
              <a:rPr lang="da-DK" sz="2400" i="1" dirty="0"/>
              <a:t>v</a:t>
            </a:r>
            <a:r>
              <a:rPr lang="da-DK" sz="2400" dirty="0"/>
              <a:t> store </a:t>
            </a:r>
            <a:r>
              <a:rPr lang="da-DK" sz="2400" dirty="0" err="1"/>
              <a:t>two</a:t>
            </a:r>
            <a:r>
              <a:rPr lang="da-DK" sz="2400" dirty="0"/>
              <a:t> lists </a:t>
            </a:r>
            <a:r>
              <a:rPr lang="da-DK" sz="2400" i="1" dirty="0" err="1">
                <a:solidFill>
                  <a:srgbClr val="FF0000"/>
                </a:solidFill>
              </a:rPr>
              <a:t>L</a:t>
            </a:r>
            <a:r>
              <a:rPr lang="da-DK" sz="2400" i="1" baseline="-25000" dirty="0" err="1">
                <a:solidFill>
                  <a:srgbClr val="FF0000"/>
                </a:solidFill>
              </a:rPr>
              <a:t>f</a:t>
            </a:r>
            <a:r>
              <a:rPr lang="da-DK" sz="2400" dirty="0">
                <a:solidFill>
                  <a:srgbClr val="FF0000"/>
                </a:solidFill>
              </a:rPr>
              <a:t>(</a:t>
            </a:r>
            <a:r>
              <a:rPr lang="da-DK" sz="2400" i="1" dirty="0">
                <a:solidFill>
                  <a:srgbClr val="FF0000"/>
                </a:solidFill>
              </a:rPr>
              <a:t>v</a:t>
            </a:r>
            <a:r>
              <a:rPr lang="da-DK" sz="2400" dirty="0">
                <a:solidFill>
                  <a:srgbClr val="FF0000"/>
                </a:solidFill>
              </a:rPr>
              <a:t>)</a:t>
            </a:r>
            <a:r>
              <a:rPr lang="da-DK" sz="2400" dirty="0"/>
              <a:t> and </a:t>
            </a:r>
            <a:r>
              <a:rPr lang="da-DK" sz="2400" i="1" dirty="0" err="1">
                <a:solidFill>
                  <a:srgbClr val="00B050"/>
                </a:solidFill>
              </a:rPr>
              <a:t>L</a:t>
            </a:r>
            <a:r>
              <a:rPr lang="da-DK" sz="2400" i="1" baseline="-25000" dirty="0" err="1">
                <a:solidFill>
                  <a:srgbClr val="00B050"/>
                </a:solidFill>
              </a:rPr>
              <a:t>b</a:t>
            </a:r>
            <a:r>
              <a:rPr lang="da-DK" sz="2400" dirty="0">
                <a:solidFill>
                  <a:srgbClr val="00B050"/>
                </a:solidFill>
              </a:rPr>
              <a:t>(</a:t>
            </a:r>
            <a:r>
              <a:rPr lang="da-DK" sz="2400" i="1" dirty="0">
                <a:solidFill>
                  <a:srgbClr val="00B050"/>
                </a:solidFill>
              </a:rPr>
              <a:t>v</a:t>
            </a:r>
            <a:r>
              <a:rPr lang="da-DK" sz="2400" dirty="0">
                <a:solidFill>
                  <a:srgbClr val="00B050"/>
                </a:solidFill>
              </a:rPr>
              <a:t>)</a:t>
            </a:r>
            <a:r>
              <a:rPr lang="da-DK" sz="2400" dirty="0"/>
              <a:t>, </a:t>
            </a:r>
            <a:r>
              <a:rPr lang="da-DK" sz="2400" dirty="0" err="1"/>
              <a:t>such</a:t>
            </a:r>
            <a:r>
              <a:rPr lang="da-DK" sz="2400" dirty="0"/>
              <a:t> </a:t>
            </a:r>
            <a:r>
              <a:rPr lang="da-DK" sz="2400" dirty="0" err="1"/>
              <a:t>that</a:t>
            </a:r>
            <a:r>
              <a:rPr lang="da-DK" sz="2400" dirty="0"/>
              <a:t> for all (</a:t>
            </a:r>
            <a:r>
              <a:rPr lang="da-DK" sz="2400" i="1" dirty="0" err="1">
                <a:solidFill>
                  <a:srgbClr val="FF0000"/>
                </a:solidFill>
              </a:rPr>
              <a:t>s</a:t>
            </a:r>
            <a:r>
              <a:rPr lang="da-DK" sz="2400" dirty="0" err="1"/>
              <a:t>,</a:t>
            </a:r>
            <a:r>
              <a:rPr lang="da-DK" sz="2400" i="1" dirty="0" err="1">
                <a:solidFill>
                  <a:srgbClr val="00B050"/>
                </a:solidFill>
              </a:rPr>
              <a:t>t</a:t>
            </a:r>
            <a:r>
              <a:rPr lang="da-DK" sz="2400" dirty="0"/>
              <a:t>) pairs, the </a:t>
            </a:r>
            <a:r>
              <a:rPr lang="da-DK" sz="2400" dirty="0" err="1"/>
              <a:t>shortest</a:t>
            </a:r>
            <a:r>
              <a:rPr lang="da-DK" sz="2400" dirty="0"/>
              <a:t> </a:t>
            </a:r>
            <a:r>
              <a:rPr lang="da-DK" sz="2400" dirty="0" err="1"/>
              <a:t>path</a:t>
            </a:r>
            <a:r>
              <a:rPr lang="da-DK" sz="2400" dirty="0"/>
              <a:t> </a:t>
            </a:r>
            <a:r>
              <a:rPr lang="da-DK" sz="2400" i="1" dirty="0" err="1">
                <a:solidFill>
                  <a:srgbClr val="FF0000"/>
                </a:solidFill>
              </a:rPr>
              <a:t>s</a:t>
            </a:r>
            <a:r>
              <a:rPr lang="da-DK" sz="2400" dirty="0" err="1"/>
              <a:t>→</a:t>
            </a:r>
            <a:r>
              <a:rPr lang="da-DK" sz="2400" i="1" dirty="0" err="1">
                <a:solidFill>
                  <a:srgbClr val="00B050"/>
                </a:solidFill>
              </a:rPr>
              <a:t>t</a:t>
            </a:r>
            <a:r>
              <a:rPr lang="da-DK" sz="2400" dirty="0"/>
              <a:t> </a:t>
            </a:r>
            <a:r>
              <a:rPr lang="da-DK" sz="2400" dirty="0" err="1"/>
              <a:t>contains</a:t>
            </a:r>
            <a:r>
              <a:rPr lang="da-DK" sz="2400" dirty="0"/>
              <a:t> a node </a:t>
            </a:r>
            <a:r>
              <a:rPr lang="da-DK" sz="2400" i="1" dirty="0">
                <a:solidFill>
                  <a:schemeClr val="accent1"/>
                </a:solidFill>
              </a:rPr>
              <a:t>u</a:t>
            </a:r>
            <a:r>
              <a:rPr lang="da-DK" sz="2400" dirty="0"/>
              <a:t>, </a:t>
            </a:r>
            <a:r>
              <a:rPr lang="da-DK" sz="2400" dirty="0" err="1"/>
              <a:t>where</a:t>
            </a:r>
            <a:r>
              <a:rPr lang="da-DK" sz="2400" dirty="0"/>
              <a:t> </a:t>
            </a:r>
            <a:r>
              <a:rPr lang="da-DK" sz="2400" i="1" dirty="0" err="1">
                <a:solidFill>
                  <a:schemeClr val="accent1"/>
                </a:solidFill>
              </a:rPr>
              <a:t>u</a:t>
            </a:r>
            <a:r>
              <a:rPr lang="da-DK" sz="2400" dirty="0" err="1">
                <a:sym typeface="Symbol"/>
              </a:rPr>
              <a:t></a:t>
            </a:r>
            <a:r>
              <a:rPr lang="da-DK" sz="2400" i="1" dirty="0" err="1">
                <a:solidFill>
                  <a:srgbClr val="FF0000"/>
                </a:solidFill>
                <a:sym typeface="Symbol"/>
              </a:rPr>
              <a:t>L</a:t>
            </a:r>
            <a:r>
              <a:rPr lang="da-DK" sz="2400" i="1" baseline="-25000" dirty="0" err="1">
                <a:solidFill>
                  <a:srgbClr val="FF0000"/>
                </a:solidFill>
                <a:sym typeface="Symbol"/>
              </a:rPr>
              <a:t>f</a:t>
            </a:r>
            <a:r>
              <a:rPr lang="da-DK" sz="2400" dirty="0">
                <a:solidFill>
                  <a:srgbClr val="FF0000"/>
                </a:solidFill>
                <a:sym typeface="Symbol"/>
              </a:rPr>
              <a:t>(s)</a:t>
            </a:r>
            <a:r>
              <a:rPr lang="da-DK" sz="2400" dirty="0">
                <a:sym typeface="Symbol"/>
              </a:rPr>
              <a:t></a:t>
            </a:r>
            <a:r>
              <a:rPr lang="da-DK" sz="2400" i="1" dirty="0" err="1">
                <a:solidFill>
                  <a:srgbClr val="00B050"/>
                </a:solidFill>
                <a:sym typeface="Symbol"/>
              </a:rPr>
              <a:t>L</a:t>
            </a:r>
            <a:r>
              <a:rPr lang="da-DK" sz="2400" i="1" baseline="-25000" dirty="0" err="1">
                <a:solidFill>
                  <a:srgbClr val="00B050"/>
                </a:solidFill>
                <a:sym typeface="Symbol"/>
              </a:rPr>
              <a:t>b</a:t>
            </a:r>
            <a:r>
              <a:rPr lang="da-DK" sz="2400" dirty="0">
                <a:solidFill>
                  <a:srgbClr val="00B050"/>
                </a:solidFill>
                <a:sym typeface="Symbol"/>
              </a:rPr>
              <a:t>(</a:t>
            </a:r>
            <a:r>
              <a:rPr lang="da-DK" sz="2400" i="1" dirty="0">
                <a:solidFill>
                  <a:srgbClr val="00B050"/>
                </a:solidFill>
                <a:sym typeface="Symbol"/>
              </a:rPr>
              <a:t>t</a:t>
            </a:r>
            <a:r>
              <a:rPr lang="da-DK" sz="2400" dirty="0">
                <a:solidFill>
                  <a:srgbClr val="00B050"/>
                </a:solidFill>
                <a:sym typeface="Symbol"/>
              </a:rPr>
              <a:t>)</a:t>
            </a:r>
          </a:p>
          <a:p>
            <a:pPr marL="0" indent="0">
              <a:buNone/>
            </a:pPr>
            <a:endParaRPr lang="da-DK" sz="2400" dirty="0">
              <a:sym typeface="Symbol"/>
            </a:endParaRPr>
          </a:p>
          <a:p>
            <a:pPr marL="0" indent="0" algn="ctr">
              <a:buNone/>
            </a:pPr>
            <a:r>
              <a:rPr lang="da-DK" sz="2400" dirty="0" err="1">
                <a:sym typeface="Symbol"/>
              </a:rPr>
              <a:t>Trivially</a:t>
            </a:r>
            <a:r>
              <a:rPr lang="da-DK" sz="2400" dirty="0">
                <a:sym typeface="Symbol"/>
              </a:rPr>
              <a:t> </a:t>
            </a:r>
            <a:r>
              <a:rPr lang="da-DK" sz="2400" dirty="0" err="1">
                <a:sym typeface="Symbol"/>
              </a:rPr>
              <a:t>exist</a:t>
            </a:r>
            <a:r>
              <a:rPr lang="da-DK" sz="2400" dirty="0">
                <a:sym typeface="Symbol"/>
              </a:rPr>
              <a:t>; </a:t>
            </a:r>
            <a:r>
              <a:rPr lang="da-DK" sz="2400" dirty="0" err="1">
                <a:sym typeface="Symbol"/>
              </a:rPr>
              <a:t>hard</a:t>
            </a:r>
            <a:r>
              <a:rPr lang="da-DK" sz="2400" dirty="0">
                <a:sym typeface="Symbol"/>
              </a:rPr>
              <a:t> part is to limit </a:t>
            </a:r>
            <a:r>
              <a:rPr lang="da-DK" sz="2400" dirty="0" err="1">
                <a:sym typeface="Symbol"/>
              </a:rPr>
              <a:t>space</a:t>
            </a:r>
            <a:r>
              <a:rPr lang="da-DK" sz="2400" dirty="0">
                <a:sym typeface="Symbol"/>
              </a:rPr>
              <a:t> </a:t>
            </a:r>
            <a:r>
              <a:rPr lang="da-DK" sz="2400" dirty="0" err="1">
                <a:sym typeface="Symbol"/>
              </a:rPr>
              <a:t>usage</a:t>
            </a:r>
            <a:endParaRPr lang="da-DK" sz="2400" dirty="0"/>
          </a:p>
        </p:txBody>
      </p:sp>
      <p:sp>
        <p:nvSpPr>
          <p:cNvPr id="4" name="Title 1"/>
          <p:cNvSpPr>
            <a:spLocks noGrp="1"/>
          </p:cNvSpPr>
          <p:nvPr>
            <p:ph type="title"/>
          </p:nvPr>
        </p:nvSpPr>
        <p:spPr>
          <a:xfrm>
            <a:off x="457200" y="274638"/>
            <a:ext cx="8229600" cy="1143000"/>
          </a:xfrm>
        </p:spPr>
        <p:txBody>
          <a:bodyPr/>
          <a:lstStyle/>
          <a:p>
            <a:r>
              <a:rPr lang="da-DK" dirty="0"/>
              <a:t>Hub </a:t>
            </a:r>
            <a:r>
              <a:rPr lang="da-DK" dirty="0" err="1"/>
              <a:t>Labelling</a:t>
            </a:r>
            <a:endParaRPr lang="da-DK" dirty="0"/>
          </a:p>
        </p:txBody>
      </p:sp>
      <p:sp>
        <p:nvSpPr>
          <p:cNvPr id="5" name="Rectangle 4"/>
          <p:cNvSpPr/>
          <p:nvPr/>
        </p:nvSpPr>
        <p:spPr>
          <a:xfrm>
            <a:off x="251520" y="1412776"/>
            <a:ext cx="8568952" cy="10801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p:cNvSpPr/>
          <p:nvPr/>
        </p:nvSpPr>
        <p:spPr>
          <a:xfrm>
            <a:off x="2375546" y="4216998"/>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p:cNvSpPr/>
          <p:nvPr/>
        </p:nvSpPr>
        <p:spPr>
          <a:xfrm>
            <a:off x="2746975" y="3963577"/>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4" name="Straight Arrow Connector 23"/>
          <p:cNvCxnSpPr/>
          <p:nvPr/>
        </p:nvCxnSpPr>
        <p:spPr>
          <a:xfrm>
            <a:off x="2826394" y="4045730"/>
            <a:ext cx="471224" cy="1290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477100" y="4062151"/>
            <a:ext cx="255661" cy="21155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303328" y="4283804"/>
            <a:ext cx="264461" cy="369332"/>
          </a:xfrm>
          <a:prstGeom prst="rect">
            <a:avLst/>
          </a:prstGeom>
          <a:noFill/>
        </p:spPr>
        <p:txBody>
          <a:bodyPr wrap="square" rtlCol="0">
            <a:spAutoFit/>
          </a:bodyPr>
          <a:lstStyle/>
          <a:p>
            <a:r>
              <a:rPr lang="da-DK" i="1" dirty="0">
                <a:solidFill>
                  <a:srgbClr val="FF0000"/>
                </a:solidFill>
              </a:rPr>
              <a:t>s</a:t>
            </a:r>
          </a:p>
        </p:txBody>
      </p:sp>
      <p:sp>
        <p:nvSpPr>
          <p:cNvPr id="31" name="Oval 30"/>
          <p:cNvSpPr/>
          <p:nvPr/>
        </p:nvSpPr>
        <p:spPr>
          <a:xfrm>
            <a:off x="7032301" y="4304372"/>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p:cNvSpPr txBox="1"/>
          <p:nvPr/>
        </p:nvSpPr>
        <p:spPr>
          <a:xfrm>
            <a:off x="6971835" y="4365104"/>
            <a:ext cx="264461" cy="369332"/>
          </a:xfrm>
          <a:prstGeom prst="rect">
            <a:avLst/>
          </a:prstGeom>
          <a:noFill/>
        </p:spPr>
        <p:txBody>
          <a:bodyPr wrap="square" rtlCol="0">
            <a:spAutoFit/>
          </a:bodyPr>
          <a:lstStyle/>
          <a:p>
            <a:r>
              <a:rPr lang="da-DK" i="1" dirty="0">
                <a:solidFill>
                  <a:srgbClr val="00B050"/>
                </a:solidFill>
              </a:rPr>
              <a:t>t</a:t>
            </a:r>
          </a:p>
        </p:txBody>
      </p:sp>
      <p:sp>
        <p:nvSpPr>
          <p:cNvPr id="44" name="TextBox 43"/>
          <p:cNvSpPr txBox="1"/>
          <p:nvPr/>
        </p:nvSpPr>
        <p:spPr>
          <a:xfrm>
            <a:off x="4800037" y="3719000"/>
            <a:ext cx="264461" cy="369332"/>
          </a:xfrm>
          <a:prstGeom prst="rect">
            <a:avLst/>
          </a:prstGeom>
          <a:noFill/>
        </p:spPr>
        <p:txBody>
          <a:bodyPr wrap="square" rtlCol="0">
            <a:spAutoFit/>
          </a:bodyPr>
          <a:lstStyle/>
          <a:p>
            <a:r>
              <a:rPr lang="da-DK" i="1" dirty="0">
                <a:solidFill>
                  <a:schemeClr val="accent1"/>
                </a:solidFill>
              </a:rPr>
              <a:t>u</a:t>
            </a:r>
          </a:p>
        </p:txBody>
      </p:sp>
      <p:sp>
        <p:nvSpPr>
          <p:cNvPr id="45" name="Oval 44"/>
          <p:cNvSpPr/>
          <p:nvPr/>
        </p:nvSpPr>
        <p:spPr>
          <a:xfrm>
            <a:off x="3287885" y="4115977"/>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p:cNvSpPr/>
          <p:nvPr/>
        </p:nvSpPr>
        <p:spPr>
          <a:xfrm>
            <a:off x="3791925" y="3872308"/>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p:cNvSpPr/>
          <p:nvPr/>
        </p:nvSpPr>
        <p:spPr>
          <a:xfrm>
            <a:off x="4223989" y="416035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p:cNvSpPr/>
          <p:nvPr/>
        </p:nvSpPr>
        <p:spPr>
          <a:xfrm>
            <a:off x="6528229" y="4160340"/>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Oval 48"/>
          <p:cNvSpPr/>
          <p:nvPr/>
        </p:nvSpPr>
        <p:spPr>
          <a:xfrm>
            <a:off x="6024173" y="4312740"/>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p:cNvSpPr/>
          <p:nvPr/>
        </p:nvSpPr>
        <p:spPr>
          <a:xfrm>
            <a:off x="5448125" y="4088332"/>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52" name="Straight Arrow Connector 51"/>
          <p:cNvCxnSpPr/>
          <p:nvPr/>
        </p:nvCxnSpPr>
        <p:spPr>
          <a:xfrm flipV="1">
            <a:off x="3359326" y="3978412"/>
            <a:ext cx="448785" cy="20756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864210" y="3939143"/>
            <a:ext cx="370247" cy="25244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296165" y="4174755"/>
            <a:ext cx="572202" cy="5609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952514" y="4146706"/>
            <a:ext cx="493664" cy="16830"/>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524715" y="4157926"/>
            <a:ext cx="516103" cy="207563"/>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108136" y="4247683"/>
            <a:ext cx="431956" cy="129026"/>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596190" y="4225244"/>
            <a:ext cx="448785" cy="140245"/>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872061" y="408833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aphicFrame>
        <p:nvGraphicFramePr>
          <p:cNvPr id="79" name="Table 78"/>
          <p:cNvGraphicFramePr>
            <a:graphicFrameLocks noGrp="1"/>
          </p:cNvGraphicFramePr>
          <p:nvPr>
            <p:extLst/>
          </p:nvPr>
        </p:nvGraphicFramePr>
        <p:xfrm>
          <a:off x="2028057" y="4649688"/>
          <a:ext cx="959767" cy="1371600"/>
        </p:xfrm>
        <a:graphic>
          <a:graphicData uri="http://schemas.openxmlformats.org/drawingml/2006/table">
            <a:tbl>
              <a:tblPr firstRow="1" bandRow="1">
                <a:tableStyleId>{5C22544A-7EE6-4342-B048-85BDC9FD1C3A}</a:tableStyleId>
              </a:tblPr>
              <a:tblGrid>
                <a:gridCol w="31169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tblGrid>
              <a:tr h="262384">
                <a:tc gridSpan="2">
                  <a:txBody>
                    <a:bodyPr/>
                    <a:lstStyle/>
                    <a:p>
                      <a:pPr algn="ctr"/>
                      <a:r>
                        <a:rPr lang="da-DK" b="0" i="1" dirty="0" err="1">
                          <a:solidFill>
                            <a:srgbClr val="FF0000"/>
                          </a:solidFill>
                        </a:rPr>
                        <a:t>L</a:t>
                      </a:r>
                      <a:r>
                        <a:rPr lang="da-DK" b="0" i="1" baseline="-25000" dirty="0" err="1">
                          <a:solidFill>
                            <a:srgbClr val="FF0000"/>
                          </a:solidFill>
                        </a:rPr>
                        <a:t>f</a:t>
                      </a:r>
                      <a:r>
                        <a:rPr lang="da-DK" b="0" dirty="0">
                          <a:solidFill>
                            <a:srgbClr val="FF0000"/>
                          </a:solidFill>
                        </a:rPr>
                        <a:t>(</a:t>
                      </a:r>
                      <a:r>
                        <a:rPr lang="da-DK" b="0" i="1" dirty="0">
                          <a:solidFill>
                            <a:srgbClr val="FF0000"/>
                          </a:solidFill>
                        </a:rPr>
                        <a:t>s</a:t>
                      </a:r>
                      <a:r>
                        <a:rPr lang="da-DK" b="0" dirty="0">
                          <a:solidFill>
                            <a:srgbClr val="FF0000"/>
                          </a:solidFill>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da-DK" dirty="0"/>
                    </a:p>
                  </a:txBody>
                  <a:tcPr/>
                </a:tc>
                <a:extLst>
                  <a:ext uri="{0D108BD9-81ED-4DB2-BD59-A6C34878D82A}">
                    <a16:rowId xmlns:a16="http://schemas.microsoft.com/office/drawing/2014/main" val="10000"/>
                  </a:ext>
                </a:extLst>
              </a:tr>
              <a:tr h="262384">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1"/>
                  </a:ext>
                </a:extLst>
              </a:tr>
              <a:tr h="262384">
                <a:tc>
                  <a:txBody>
                    <a:bodyPr/>
                    <a:lstStyle/>
                    <a:p>
                      <a:pPr algn="ctr"/>
                      <a:r>
                        <a:rPr lang="da-DK" i="1" dirty="0">
                          <a:solidFill>
                            <a:srgbClr val="FF0000"/>
                          </a:solidFill>
                        </a:rPr>
                        <a:t>u</a:t>
                      </a:r>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da-DK" i="1" dirty="0">
                          <a:solidFill>
                            <a:srgbClr val="FF0000"/>
                          </a:solidFill>
                        </a:rPr>
                        <a:t>d</a:t>
                      </a:r>
                      <a:r>
                        <a:rPr lang="da-DK" dirty="0">
                          <a:solidFill>
                            <a:srgbClr val="FF0000"/>
                          </a:solidFill>
                        </a:rPr>
                        <a:t>(</a:t>
                      </a:r>
                      <a:r>
                        <a:rPr lang="da-DK" i="1" dirty="0" err="1">
                          <a:solidFill>
                            <a:srgbClr val="FF0000"/>
                          </a:solidFill>
                        </a:rPr>
                        <a:t>s</a:t>
                      </a:r>
                      <a:r>
                        <a:rPr lang="da-DK" dirty="0" err="1">
                          <a:solidFill>
                            <a:srgbClr val="FF0000"/>
                          </a:solidFill>
                        </a:rPr>
                        <a:t>,</a:t>
                      </a:r>
                      <a:r>
                        <a:rPr lang="da-DK" i="1" dirty="0" err="1">
                          <a:solidFill>
                            <a:srgbClr val="FF0000"/>
                          </a:solidFill>
                        </a:rPr>
                        <a:t>u</a:t>
                      </a:r>
                      <a:r>
                        <a:rPr lang="da-DK" dirty="0">
                          <a:solidFill>
                            <a:srgbClr val="FF0000"/>
                          </a:solidFill>
                        </a:rPr>
                        <a:t>)</a:t>
                      </a:r>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2"/>
                  </a:ext>
                </a:extLst>
              </a:tr>
              <a:tr h="262384">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3"/>
                  </a:ext>
                </a:extLst>
              </a:tr>
              <a:tr h="262384">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da-DK" dirty="0"/>
                    </a:p>
                  </a:txBody>
                  <a:tcPr marL="0" marR="0" marT="0" marB="0">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80" name="Table 79"/>
          <p:cNvGraphicFramePr>
            <a:graphicFrameLocks noGrp="1"/>
          </p:cNvGraphicFramePr>
          <p:nvPr>
            <p:extLst/>
          </p:nvPr>
        </p:nvGraphicFramePr>
        <p:xfrm>
          <a:off x="6636569" y="4793704"/>
          <a:ext cx="959767" cy="1371600"/>
        </p:xfrm>
        <a:graphic>
          <a:graphicData uri="http://schemas.openxmlformats.org/drawingml/2006/table">
            <a:tbl>
              <a:tblPr firstRow="1" bandRow="1">
                <a:tableStyleId>{5C22544A-7EE6-4342-B048-85BDC9FD1C3A}</a:tableStyleId>
              </a:tblPr>
              <a:tblGrid>
                <a:gridCol w="31169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tblGrid>
              <a:tr h="262384">
                <a:tc gridSpan="2">
                  <a:txBody>
                    <a:bodyPr/>
                    <a:lstStyle/>
                    <a:p>
                      <a:pPr algn="ctr"/>
                      <a:r>
                        <a:rPr lang="da-DK" b="0" i="1" dirty="0" err="1">
                          <a:solidFill>
                            <a:srgbClr val="00B050"/>
                          </a:solidFill>
                        </a:rPr>
                        <a:t>L</a:t>
                      </a:r>
                      <a:r>
                        <a:rPr lang="da-DK" b="0" i="1" baseline="-25000" dirty="0" err="1">
                          <a:solidFill>
                            <a:srgbClr val="00B050"/>
                          </a:solidFill>
                        </a:rPr>
                        <a:t>b</a:t>
                      </a:r>
                      <a:r>
                        <a:rPr lang="da-DK" b="0" dirty="0">
                          <a:solidFill>
                            <a:srgbClr val="00B050"/>
                          </a:solidFill>
                        </a:rPr>
                        <a:t>(</a:t>
                      </a:r>
                      <a:r>
                        <a:rPr lang="da-DK" b="0" i="1" dirty="0">
                          <a:solidFill>
                            <a:srgbClr val="00B050"/>
                          </a:solidFill>
                        </a:rPr>
                        <a:t>t</a:t>
                      </a:r>
                      <a:r>
                        <a:rPr lang="da-DK" b="0" dirty="0">
                          <a:solidFill>
                            <a:srgbClr val="00B050"/>
                          </a:solidFill>
                        </a:rPr>
                        <a: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da-DK" dirty="0"/>
                    </a:p>
                  </a:txBody>
                  <a:tcPr/>
                </a:tc>
                <a:extLst>
                  <a:ext uri="{0D108BD9-81ED-4DB2-BD59-A6C34878D82A}">
                    <a16:rowId xmlns:a16="http://schemas.microsoft.com/office/drawing/2014/main" val="10000"/>
                  </a:ext>
                </a:extLst>
              </a:tr>
              <a:tr h="262384">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001"/>
                  </a:ext>
                </a:extLst>
              </a:tr>
              <a:tr h="262384">
                <a:tc>
                  <a:txBody>
                    <a:bodyPr/>
                    <a:lstStyle/>
                    <a:p>
                      <a:pPr algn="ctr"/>
                      <a:r>
                        <a:rPr lang="da-DK" i="1" dirty="0">
                          <a:solidFill>
                            <a:srgbClr val="00B050"/>
                          </a:solidFill>
                        </a:rPr>
                        <a:t>u</a:t>
                      </a: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tc>
                  <a:txBody>
                    <a:bodyPr/>
                    <a:lstStyle/>
                    <a:p>
                      <a:pPr algn="ctr"/>
                      <a:r>
                        <a:rPr lang="da-DK" i="1" dirty="0">
                          <a:solidFill>
                            <a:srgbClr val="00B050"/>
                          </a:solidFill>
                        </a:rPr>
                        <a:t>d</a:t>
                      </a:r>
                      <a:r>
                        <a:rPr lang="da-DK" dirty="0">
                          <a:solidFill>
                            <a:srgbClr val="00B050"/>
                          </a:solidFill>
                        </a:rPr>
                        <a:t>(</a:t>
                      </a:r>
                      <a:r>
                        <a:rPr lang="da-DK" i="1" dirty="0" err="1">
                          <a:solidFill>
                            <a:srgbClr val="00B050"/>
                          </a:solidFill>
                        </a:rPr>
                        <a:t>u</a:t>
                      </a:r>
                      <a:r>
                        <a:rPr lang="da-DK" dirty="0" err="1">
                          <a:solidFill>
                            <a:srgbClr val="00B050"/>
                          </a:solidFill>
                        </a:rPr>
                        <a:t>,</a:t>
                      </a:r>
                      <a:r>
                        <a:rPr lang="da-DK" i="1" dirty="0" err="1">
                          <a:solidFill>
                            <a:srgbClr val="00B050"/>
                          </a:solidFill>
                        </a:rPr>
                        <a:t>t</a:t>
                      </a:r>
                      <a:r>
                        <a:rPr lang="da-DK" dirty="0">
                          <a:solidFill>
                            <a:srgbClr val="00B050"/>
                          </a:solidFill>
                        </a:rPr>
                        <a:t>)</a:t>
                      </a: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002"/>
                  </a:ext>
                </a:extLst>
              </a:tr>
              <a:tr h="262384">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003"/>
                  </a:ext>
                </a:extLst>
              </a:tr>
              <a:tr h="262384">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tc>
                  <a:txBody>
                    <a:bodyPr/>
                    <a:lstStyle/>
                    <a:p>
                      <a:pPr algn="ctr"/>
                      <a:endParaRPr lang="da-DK" dirty="0">
                        <a:solidFill>
                          <a:srgbClr val="00B050"/>
                        </a:solidFill>
                      </a:endParaRPr>
                    </a:p>
                  </a:txBody>
                  <a:tcPr marL="0" marR="0" marT="0" marB="0">
                    <a:lnL w="19050" cap="flat" cmpd="sng" algn="ctr">
                      <a:solidFill>
                        <a:srgbClr val="00B050"/>
                      </a:solidFill>
                      <a:prstDash val="solid"/>
                      <a:round/>
                      <a:headEnd type="none" w="med" len="med"/>
                      <a:tailEnd type="none" w="med" len="med"/>
                    </a:lnL>
                    <a:lnR w="19050" cap="flat" cmpd="sng" algn="ctr">
                      <a:solidFill>
                        <a:srgbClr val="00B050"/>
                      </a:solidFill>
                      <a:prstDash val="solid"/>
                      <a:round/>
                      <a:headEnd type="none" w="med" len="med"/>
                      <a:tailEnd type="none" w="med" len="med"/>
                    </a:lnR>
                    <a:lnT w="19050" cap="flat" cmpd="sng" algn="ctr">
                      <a:solidFill>
                        <a:srgbClr val="00B050"/>
                      </a:solidFill>
                      <a:prstDash val="solid"/>
                      <a:round/>
                      <a:headEnd type="none" w="med" len="med"/>
                      <a:tailEnd type="none" w="med" len="med"/>
                    </a:lnT>
                    <a:lnB w="1905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1" name="Left Brace 80"/>
          <p:cNvSpPr/>
          <p:nvPr/>
        </p:nvSpPr>
        <p:spPr>
          <a:xfrm>
            <a:off x="1835696" y="4941168"/>
            <a:ext cx="72008" cy="108012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82" name="TextBox 81"/>
          <p:cNvSpPr txBox="1"/>
          <p:nvPr/>
        </p:nvSpPr>
        <p:spPr>
          <a:xfrm>
            <a:off x="755576" y="5291916"/>
            <a:ext cx="1080120" cy="369332"/>
          </a:xfrm>
          <a:prstGeom prst="rect">
            <a:avLst/>
          </a:prstGeom>
          <a:noFill/>
        </p:spPr>
        <p:txBody>
          <a:bodyPr wrap="square" rtlCol="0">
            <a:spAutoFit/>
          </a:bodyPr>
          <a:lstStyle/>
          <a:p>
            <a:pPr algn="r"/>
            <a:r>
              <a:rPr lang="da-DK" dirty="0">
                <a:solidFill>
                  <a:srgbClr val="FF0000"/>
                </a:solidFill>
              </a:rPr>
              <a:t>small</a:t>
            </a:r>
          </a:p>
        </p:txBody>
      </p:sp>
      <p:sp>
        <p:nvSpPr>
          <p:cNvPr id="83" name="Left Brace 82"/>
          <p:cNvSpPr/>
          <p:nvPr/>
        </p:nvSpPr>
        <p:spPr>
          <a:xfrm flipH="1">
            <a:off x="7668344" y="5065926"/>
            <a:ext cx="144016" cy="1099378"/>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84" name="TextBox 83"/>
          <p:cNvSpPr txBox="1"/>
          <p:nvPr/>
        </p:nvSpPr>
        <p:spPr>
          <a:xfrm>
            <a:off x="7780644" y="5404932"/>
            <a:ext cx="1080120" cy="369332"/>
          </a:xfrm>
          <a:prstGeom prst="rect">
            <a:avLst/>
          </a:prstGeom>
          <a:noFill/>
        </p:spPr>
        <p:txBody>
          <a:bodyPr wrap="square" rtlCol="0">
            <a:spAutoFit/>
          </a:bodyPr>
          <a:lstStyle/>
          <a:p>
            <a:r>
              <a:rPr lang="da-DK" dirty="0">
                <a:solidFill>
                  <a:srgbClr val="00B050"/>
                </a:solidFill>
              </a:rPr>
              <a:t>small</a:t>
            </a:r>
          </a:p>
        </p:txBody>
      </p:sp>
    </p:spTree>
    <p:extLst>
      <p:ext uri="{BB962C8B-B14F-4D97-AF65-F5344CB8AC3E}">
        <p14:creationId xmlns:p14="http://schemas.microsoft.com/office/powerpoint/2010/main" val="209351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a:t>
            </a:r>
            <a:endParaRPr lang="zh-CN" alt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848" y="889000"/>
            <a:ext cx="7557804" cy="5046663"/>
          </a:xfrm>
        </p:spPr>
      </p:pic>
    </p:spTree>
    <p:extLst>
      <p:ext uri="{BB962C8B-B14F-4D97-AF65-F5344CB8AC3E}">
        <p14:creationId xmlns:p14="http://schemas.microsoft.com/office/powerpoint/2010/main" val="138671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Hub selection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3900" y="1405731"/>
            <a:ext cx="1892300" cy="4648200"/>
          </a:xfrm>
        </p:spPr>
      </p:pic>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60</a:t>
            </a:fld>
            <a:endParaRPr lang="en-US"/>
          </a:p>
        </p:txBody>
      </p:sp>
    </p:spTree>
    <p:extLst>
      <p:ext uri="{BB962C8B-B14F-4D97-AF65-F5344CB8AC3E}">
        <p14:creationId xmlns:p14="http://schemas.microsoft.com/office/powerpoint/2010/main" val="409517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Hub </a:t>
            </a:r>
            <a:r>
              <a:rPr lang="da-DK" dirty="0" err="1"/>
              <a:t>Labelling</a:t>
            </a:r>
            <a:r>
              <a:rPr lang="da-DK" dirty="0"/>
              <a:t> </a:t>
            </a:r>
            <a:r>
              <a:rPr lang="da-DK" dirty="0" err="1"/>
              <a:t>comparison</a:t>
            </a:r>
            <a:endParaRPr lang="da-DK" dirty="0"/>
          </a:p>
        </p:txBody>
      </p:sp>
      <p:sp>
        <p:nvSpPr>
          <p:cNvPr id="5" name="Rectangle 4"/>
          <p:cNvSpPr/>
          <p:nvPr/>
        </p:nvSpPr>
        <p:spPr>
          <a:xfrm>
            <a:off x="288032" y="6428655"/>
            <a:ext cx="8820472" cy="384721"/>
          </a:xfrm>
          <a:prstGeom prst="rect">
            <a:avLst/>
          </a:prstGeom>
        </p:spPr>
        <p:txBody>
          <a:bodyPr wrap="square" lIns="0" tIns="0">
            <a:spAutoFit/>
          </a:bodyPr>
          <a:lstStyle/>
          <a:p>
            <a:pPr algn="ctr"/>
            <a:r>
              <a:rPr lang="da-DK" sz="1100" dirty="0" err="1">
                <a:solidFill>
                  <a:schemeClr val="bg1">
                    <a:lumMod val="50000"/>
                  </a:schemeClr>
                </a:solidFill>
              </a:rPr>
              <a:t>Ittai</a:t>
            </a:r>
            <a:r>
              <a:rPr lang="da-DK" sz="1100" dirty="0">
                <a:solidFill>
                  <a:schemeClr val="bg1">
                    <a:lumMod val="50000"/>
                  </a:schemeClr>
                </a:solidFill>
              </a:rPr>
              <a:t> Abraham, Daniel </a:t>
            </a:r>
            <a:r>
              <a:rPr lang="da-DK" sz="1100" dirty="0" err="1">
                <a:solidFill>
                  <a:schemeClr val="bg1">
                    <a:lumMod val="50000"/>
                  </a:schemeClr>
                </a:solidFill>
              </a:rPr>
              <a:t>Delling</a:t>
            </a:r>
            <a:r>
              <a:rPr lang="da-DK" sz="1100" dirty="0">
                <a:solidFill>
                  <a:schemeClr val="bg1">
                    <a:lumMod val="50000"/>
                  </a:schemeClr>
                </a:solidFill>
              </a:rPr>
              <a:t>, Andrew V. Goldberg, Renato Fonseca F. </a:t>
            </a:r>
            <a:r>
              <a:rPr lang="da-DK" sz="1100" dirty="0" err="1">
                <a:solidFill>
                  <a:schemeClr val="bg1">
                    <a:lumMod val="50000"/>
                  </a:schemeClr>
                </a:solidFill>
              </a:rPr>
              <a:t>Werneck</a:t>
            </a:r>
            <a:r>
              <a:rPr lang="da-DK" sz="1100" dirty="0">
                <a:solidFill>
                  <a:schemeClr val="bg1">
                    <a:lumMod val="50000"/>
                  </a:schemeClr>
                </a:solidFill>
              </a:rPr>
              <a:t>. A Hub-</a:t>
            </a:r>
            <a:r>
              <a:rPr lang="da-DK" sz="1100" dirty="0" err="1">
                <a:solidFill>
                  <a:schemeClr val="bg1">
                    <a:lumMod val="50000"/>
                  </a:schemeClr>
                </a:solidFill>
              </a:rPr>
              <a:t>Based</a:t>
            </a:r>
            <a:r>
              <a:rPr lang="da-DK" sz="1100" dirty="0">
                <a:solidFill>
                  <a:schemeClr val="bg1">
                    <a:lumMod val="50000"/>
                  </a:schemeClr>
                </a:solidFill>
              </a:rPr>
              <a:t> </a:t>
            </a:r>
            <a:r>
              <a:rPr lang="da-DK" sz="1100" dirty="0" err="1">
                <a:solidFill>
                  <a:schemeClr val="bg1">
                    <a:lumMod val="50000"/>
                  </a:schemeClr>
                </a:solidFill>
              </a:rPr>
              <a:t>Labeling</a:t>
            </a:r>
            <a:r>
              <a:rPr lang="da-DK" sz="1100" dirty="0">
                <a:solidFill>
                  <a:schemeClr val="bg1">
                    <a:lumMod val="50000"/>
                  </a:schemeClr>
                </a:solidFill>
              </a:rPr>
              <a:t> </a:t>
            </a:r>
            <a:r>
              <a:rPr lang="da-DK" sz="1100" dirty="0" err="1">
                <a:solidFill>
                  <a:schemeClr val="bg1">
                    <a:lumMod val="50000"/>
                  </a:schemeClr>
                </a:solidFill>
              </a:rPr>
              <a:t>Algorithm</a:t>
            </a:r>
            <a:r>
              <a:rPr lang="da-DK" sz="1100" dirty="0">
                <a:solidFill>
                  <a:schemeClr val="bg1">
                    <a:lumMod val="50000"/>
                  </a:schemeClr>
                </a:solidFill>
              </a:rPr>
              <a:t> for </a:t>
            </a:r>
            <a:r>
              <a:rPr lang="da-DK" sz="1100" dirty="0" err="1">
                <a:solidFill>
                  <a:schemeClr val="bg1">
                    <a:lumMod val="50000"/>
                  </a:schemeClr>
                </a:solidFill>
              </a:rPr>
              <a:t>Shortest</a:t>
            </a:r>
            <a:r>
              <a:rPr lang="da-DK" sz="1100" dirty="0">
                <a:solidFill>
                  <a:schemeClr val="bg1">
                    <a:lumMod val="50000"/>
                  </a:schemeClr>
                </a:solidFill>
              </a:rPr>
              <a:t> Paths in Road Networks. Symposium on </a:t>
            </a:r>
            <a:r>
              <a:rPr lang="da-DK" sz="1100" dirty="0" err="1">
                <a:solidFill>
                  <a:schemeClr val="bg1">
                    <a:lumMod val="50000"/>
                  </a:schemeClr>
                </a:solidFill>
              </a:rPr>
              <a:t>Experimental</a:t>
            </a:r>
            <a:r>
              <a:rPr lang="da-DK" sz="1100" dirty="0">
                <a:solidFill>
                  <a:schemeClr val="bg1">
                    <a:lumMod val="50000"/>
                  </a:schemeClr>
                </a:solidFill>
              </a:rPr>
              <a:t> </a:t>
            </a:r>
            <a:r>
              <a:rPr lang="da-DK" sz="1100" dirty="0" err="1">
                <a:solidFill>
                  <a:schemeClr val="bg1">
                    <a:lumMod val="50000"/>
                  </a:schemeClr>
                </a:solidFill>
              </a:rPr>
              <a:t>Algorithms</a:t>
            </a:r>
            <a:r>
              <a:rPr lang="da-DK" sz="1100" dirty="0">
                <a:solidFill>
                  <a:schemeClr val="bg1">
                    <a:lumMod val="50000"/>
                  </a:schemeClr>
                </a:solidFill>
              </a:rPr>
              <a:t> (SEA), </a:t>
            </a:r>
            <a:r>
              <a:rPr lang="da-DK" sz="1100" dirty="0" err="1">
                <a:solidFill>
                  <a:schemeClr val="bg1">
                    <a:lumMod val="50000"/>
                  </a:schemeClr>
                </a:solidFill>
              </a:rPr>
              <a:t>Lecture</a:t>
            </a:r>
            <a:r>
              <a:rPr lang="da-DK" sz="1100" dirty="0">
                <a:solidFill>
                  <a:schemeClr val="bg1">
                    <a:lumMod val="50000"/>
                  </a:schemeClr>
                </a:solidFill>
              </a:rPr>
              <a:t> Notes in Computer Science, Volume 6630, 2011, </a:t>
            </a:r>
            <a:r>
              <a:rPr lang="da-DK" sz="1100" dirty="0" err="1">
                <a:solidFill>
                  <a:schemeClr val="bg1">
                    <a:lumMod val="50000"/>
                  </a:schemeClr>
                </a:solidFill>
              </a:rPr>
              <a:t>pp</a:t>
            </a:r>
            <a:r>
              <a:rPr lang="da-DK" sz="1100" dirty="0">
                <a:solidFill>
                  <a:schemeClr val="bg1">
                    <a:lumMod val="50000"/>
                  </a:schemeClr>
                </a:solidFill>
              </a:rPr>
              <a:t> 230-241.</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47552"/>
            <a:ext cx="8640960" cy="3913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Brace 2"/>
          <p:cNvSpPr/>
          <p:nvPr/>
        </p:nvSpPr>
        <p:spPr>
          <a:xfrm>
            <a:off x="467543" y="4339840"/>
            <a:ext cx="72000" cy="720080"/>
          </a:xfrm>
          <a:prstGeom prst="leftBrace">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4" name="TextBox 3"/>
          <p:cNvSpPr txBox="1"/>
          <p:nvPr/>
        </p:nvSpPr>
        <p:spPr>
          <a:xfrm rot="16200000">
            <a:off x="-287426" y="4487025"/>
            <a:ext cx="1152128" cy="489878"/>
          </a:xfrm>
          <a:prstGeom prst="rect">
            <a:avLst/>
          </a:prstGeom>
          <a:noFill/>
        </p:spPr>
        <p:txBody>
          <a:bodyPr wrap="square" rtlCol="0">
            <a:spAutoFit/>
          </a:bodyPr>
          <a:lstStyle/>
          <a:p>
            <a:pPr algn="ctr">
              <a:lnSpc>
                <a:spcPts val="1500"/>
              </a:lnSpc>
            </a:pPr>
            <a:r>
              <a:rPr lang="da-DK" sz="1600" dirty="0">
                <a:solidFill>
                  <a:srgbClr val="00B050"/>
                </a:solidFill>
              </a:rPr>
              <a:t>Hub </a:t>
            </a:r>
            <a:br>
              <a:rPr lang="da-DK" sz="1600" dirty="0">
                <a:solidFill>
                  <a:srgbClr val="00B050"/>
                </a:solidFill>
              </a:rPr>
            </a:br>
            <a:r>
              <a:rPr lang="da-DK" sz="1600" dirty="0" err="1">
                <a:solidFill>
                  <a:srgbClr val="00B050"/>
                </a:solidFill>
              </a:rPr>
              <a:t>labelling</a:t>
            </a:r>
            <a:endParaRPr lang="da-DK" sz="1600" dirty="0">
              <a:solidFill>
                <a:srgbClr val="00B050"/>
              </a:solidFill>
            </a:endParaRPr>
          </a:p>
        </p:txBody>
      </p:sp>
      <p:sp>
        <p:nvSpPr>
          <p:cNvPr id="7" name="TextBox 6"/>
          <p:cNvSpPr txBox="1"/>
          <p:nvPr/>
        </p:nvSpPr>
        <p:spPr>
          <a:xfrm rot="16200000">
            <a:off x="-284027" y="3666251"/>
            <a:ext cx="1152128" cy="483081"/>
          </a:xfrm>
          <a:prstGeom prst="rect">
            <a:avLst/>
          </a:prstGeom>
          <a:noFill/>
        </p:spPr>
        <p:txBody>
          <a:bodyPr wrap="square" rtlCol="0">
            <a:spAutoFit/>
          </a:bodyPr>
          <a:lstStyle/>
          <a:p>
            <a:pPr algn="ctr">
              <a:lnSpc>
                <a:spcPts val="1500"/>
              </a:lnSpc>
            </a:pPr>
            <a:r>
              <a:rPr lang="da-DK" sz="1600" dirty="0">
                <a:solidFill>
                  <a:srgbClr val="00B050"/>
                </a:solidFill>
              </a:rPr>
              <a:t>Transit</a:t>
            </a:r>
            <a:br>
              <a:rPr lang="da-DK" sz="1600" dirty="0">
                <a:solidFill>
                  <a:srgbClr val="00B050"/>
                </a:solidFill>
              </a:rPr>
            </a:br>
            <a:r>
              <a:rPr lang="da-DK" sz="1600" dirty="0">
                <a:solidFill>
                  <a:srgbClr val="00B050"/>
                </a:solidFill>
              </a:rPr>
              <a:t>node</a:t>
            </a:r>
          </a:p>
        </p:txBody>
      </p:sp>
      <p:sp>
        <p:nvSpPr>
          <p:cNvPr id="8" name="Left Brace 7"/>
          <p:cNvSpPr/>
          <p:nvPr/>
        </p:nvSpPr>
        <p:spPr>
          <a:xfrm>
            <a:off x="467544" y="3691768"/>
            <a:ext cx="72000" cy="432000"/>
          </a:xfrm>
          <a:prstGeom prst="leftBrace">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9" name="TextBox 8"/>
          <p:cNvSpPr txBox="1"/>
          <p:nvPr/>
        </p:nvSpPr>
        <p:spPr>
          <a:xfrm rot="16200000">
            <a:off x="-284027" y="2802156"/>
            <a:ext cx="1152128" cy="483081"/>
          </a:xfrm>
          <a:prstGeom prst="rect">
            <a:avLst/>
          </a:prstGeom>
          <a:noFill/>
        </p:spPr>
        <p:txBody>
          <a:bodyPr wrap="square" rtlCol="0">
            <a:spAutoFit/>
          </a:bodyPr>
          <a:lstStyle/>
          <a:p>
            <a:pPr algn="ctr">
              <a:lnSpc>
                <a:spcPts val="1500"/>
              </a:lnSpc>
            </a:pPr>
            <a:r>
              <a:rPr lang="da-DK" sz="1600" dirty="0" err="1">
                <a:solidFill>
                  <a:srgbClr val="00B050"/>
                </a:solidFill>
              </a:rPr>
              <a:t>Contraction</a:t>
            </a:r>
            <a:br>
              <a:rPr lang="da-DK" sz="1600" dirty="0">
                <a:solidFill>
                  <a:srgbClr val="00B050"/>
                </a:solidFill>
              </a:rPr>
            </a:br>
            <a:r>
              <a:rPr lang="da-DK" sz="1600" dirty="0" err="1">
                <a:solidFill>
                  <a:srgbClr val="00B050"/>
                </a:solidFill>
              </a:rPr>
              <a:t>hierarchies</a:t>
            </a:r>
            <a:endParaRPr lang="da-DK" sz="1600" dirty="0">
              <a:solidFill>
                <a:srgbClr val="00B050"/>
              </a:solidFill>
            </a:endParaRPr>
          </a:p>
        </p:txBody>
      </p:sp>
      <p:sp>
        <p:nvSpPr>
          <p:cNvPr id="10" name="Left Brace 9"/>
          <p:cNvSpPr/>
          <p:nvPr/>
        </p:nvSpPr>
        <p:spPr>
          <a:xfrm>
            <a:off x="467544" y="2827672"/>
            <a:ext cx="72000" cy="432000"/>
          </a:xfrm>
          <a:prstGeom prst="leftBrace">
            <a:avLst/>
          </a:prstGeom>
          <a:no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11" name="TextBox 10"/>
          <p:cNvSpPr txBox="1"/>
          <p:nvPr/>
        </p:nvSpPr>
        <p:spPr>
          <a:xfrm>
            <a:off x="1691680" y="3378220"/>
            <a:ext cx="1152128" cy="483081"/>
          </a:xfrm>
          <a:prstGeom prst="rect">
            <a:avLst/>
          </a:prstGeom>
          <a:noFill/>
        </p:spPr>
        <p:txBody>
          <a:bodyPr wrap="square" rtlCol="0">
            <a:spAutoFit/>
          </a:bodyPr>
          <a:lstStyle/>
          <a:p>
            <a:pPr algn="ctr">
              <a:lnSpc>
                <a:spcPts val="1500"/>
              </a:lnSpc>
            </a:pPr>
            <a:r>
              <a:rPr lang="da-DK" sz="1600" dirty="0" err="1">
                <a:solidFill>
                  <a:srgbClr val="00B050"/>
                </a:solidFill>
              </a:rPr>
              <a:t>Arc</a:t>
            </a:r>
            <a:r>
              <a:rPr lang="da-DK" sz="1600" dirty="0">
                <a:solidFill>
                  <a:srgbClr val="00B050"/>
                </a:solidFill>
              </a:rPr>
              <a:t> </a:t>
            </a:r>
            <a:br>
              <a:rPr lang="da-DK" sz="1600" dirty="0">
                <a:solidFill>
                  <a:srgbClr val="00B050"/>
                </a:solidFill>
              </a:rPr>
            </a:br>
            <a:r>
              <a:rPr lang="da-DK" sz="1600" dirty="0">
                <a:solidFill>
                  <a:srgbClr val="00B050"/>
                </a:solidFill>
              </a:rPr>
              <a:t>flags</a:t>
            </a:r>
          </a:p>
        </p:txBody>
      </p:sp>
      <p:cxnSp>
        <p:nvCxnSpPr>
          <p:cNvPr id="12" name="Straight Arrow Connector 11"/>
          <p:cNvCxnSpPr/>
          <p:nvPr/>
        </p:nvCxnSpPr>
        <p:spPr>
          <a:xfrm flipH="1">
            <a:off x="1691680" y="3765550"/>
            <a:ext cx="365720" cy="142218"/>
          </a:xfrm>
          <a:prstGeom prst="straightConnector1">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803400" y="3244850"/>
            <a:ext cx="317500" cy="177800"/>
          </a:xfrm>
          <a:prstGeom prst="straightConnector1">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68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24" y="2743200"/>
            <a:ext cx="3236297" cy="614362"/>
          </a:xfrm>
        </p:spPr>
        <p:txBody>
          <a:bodyPr/>
          <a:lstStyle/>
          <a:p>
            <a:r>
              <a:rPr lang="en-US" dirty="0"/>
              <a:t>The end, thanks </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 roads distribution</a:t>
            </a:r>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63</a:t>
            </a:fld>
            <a:endParaRPr lang="en-US"/>
          </a:p>
        </p:txBody>
      </p:sp>
      <p:graphicFrame>
        <p:nvGraphicFramePr>
          <p:cNvPr id="7" name="Group 5"/>
          <p:cNvGraphicFramePr>
            <a:graphicFrameLocks noGrp="1"/>
          </p:cNvGraphicFramePr>
          <p:nvPr>
            <p:extLst/>
          </p:nvPr>
        </p:nvGraphicFramePr>
        <p:xfrm>
          <a:off x="698500" y="1441046"/>
          <a:ext cx="7772400" cy="3200400"/>
        </p:xfrm>
        <a:graphic>
          <a:graphicData uri="http://schemas.openxmlformats.org/drawingml/2006/table">
            <a:tbl>
              <a:tblPr/>
              <a:tblGrid>
                <a:gridCol w="2452024">
                  <a:extLst>
                    <a:ext uri="{9D8B030D-6E8A-4147-A177-3AD203B41FA5}">
                      <a16:colId xmlns:a16="http://schemas.microsoft.com/office/drawing/2014/main" val="20000"/>
                    </a:ext>
                  </a:extLst>
                </a:gridCol>
                <a:gridCol w="2729576">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460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FC value</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Percent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0"/>
                  </a:ext>
                </a:extLst>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26,393,008</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92.26%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19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1,549,488</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5.42%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437,110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1.53%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181,505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0.63%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45,776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ＭＳ Ｐゴシック" pitchFamily="34" charset="-128"/>
                          <a:cs typeface="Times New Roman" pitchFamily="18" charset="0"/>
                        </a:rPr>
                        <a:t>0.16%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191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Total 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rPr>
                        <a:t>28,606,887</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400" b="0" i="0" u="none" strike="noStrike" cap="none" normalizeH="0" baseline="0" dirty="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 name="Rectangle 7"/>
          <p:cNvSpPr/>
          <p:nvPr/>
        </p:nvSpPr>
        <p:spPr>
          <a:xfrm>
            <a:off x="4917651" y="4941328"/>
            <a:ext cx="3510768" cy="461665"/>
          </a:xfrm>
          <a:prstGeom prst="rect">
            <a:avLst/>
          </a:prstGeom>
        </p:spPr>
        <p:txBody>
          <a:bodyPr wrap="none">
            <a:spAutoFit/>
          </a:bodyPr>
          <a:lstStyle/>
          <a:p>
            <a:pPr marL="342900" lvl="0" indent="-342900" algn="ctr" defTabSz="914400" fontAlgn="base">
              <a:spcBef>
                <a:spcPct val="0"/>
              </a:spcBef>
              <a:spcAft>
                <a:spcPct val="0"/>
              </a:spcAft>
            </a:pPr>
            <a:r>
              <a:rPr kumimoji="1" lang="en-US" altLang="zh-CN" sz="2400" dirty="0">
                <a:latin typeface="Times New Roman" pitchFamily="18" charset="0"/>
                <a:ea typeface="ＭＳ Ｐゴシック" pitchFamily="34" charset="-128"/>
                <a:cs typeface="Times New Roman" pitchFamily="18" charset="0"/>
              </a:rPr>
              <a:t>NT NA </a:t>
            </a:r>
            <a:r>
              <a:rPr kumimoji="1" lang="en-US" altLang="zh-CN" sz="2400" dirty="0">
                <a:solidFill>
                  <a:srgbClr val="FF0000"/>
                </a:solidFill>
                <a:latin typeface="Times New Roman" pitchFamily="18" charset="0"/>
                <a:ea typeface="ＭＳ Ｐゴシック" pitchFamily="34" charset="-128"/>
                <a:cs typeface="Times New Roman" pitchFamily="18" charset="0"/>
              </a:rPr>
              <a:t>2006</a:t>
            </a:r>
            <a:r>
              <a:rPr kumimoji="1" lang="en-US" altLang="zh-CN" sz="2400" dirty="0">
                <a:latin typeface="Times New Roman" pitchFamily="18" charset="0"/>
                <a:ea typeface="ＭＳ Ｐゴシック" pitchFamily="34" charset="-128"/>
                <a:cs typeface="Times New Roman" pitchFamily="18" charset="0"/>
              </a:rPr>
              <a:t> statistics data</a:t>
            </a:r>
          </a:p>
        </p:txBody>
      </p:sp>
    </p:spTree>
    <p:extLst>
      <p:ext uri="{BB962C8B-B14F-4D97-AF65-F5344CB8AC3E}">
        <p14:creationId xmlns:p14="http://schemas.microsoft.com/office/powerpoint/2010/main" val="42875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12/11/18</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64</a:t>
            </a:fld>
            <a:endParaRPr lang="en-US"/>
          </a:p>
        </p:txBody>
      </p:sp>
    </p:spTree>
    <p:extLst>
      <p:ext uri="{BB962C8B-B14F-4D97-AF65-F5344CB8AC3E}">
        <p14:creationId xmlns:p14="http://schemas.microsoft.com/office/powerpoint/2010/main" val="2091936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Routing</a:t>
            </a:r>
          </a:p>
        </p:txBody>
      </p:sp>
      <p:pic>
        <p:nvPicPr>
          <p:cNvPr id="8195" name="Picture 4"/>
          <p:cNvPicPr>
            <a:picLocks noChangeAspect="1" noChangeArrowheads="1"/>
          </p:cNvPicPr>
          <p:nvPr/>
        </p:nvPicPr>
        <p:blipFill>
          <a:blip r:embed="rId2">
            <a:extLst>
              <a:ext uri="{28A0092B-C50C-407E-A947-70E740481C1C}">
                <a14:useLocalDpi xmlns:a14="http://schemas.microsoft.com/office/drawing/2010/main" val="0"/>
              </a:ext>
            </a:extLst>
          </a:blip>
          <a:srcRect t="6100" r="10690" b="53033"/>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Freeform 6"/>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97" name="Rectangle 8"/>
          <p:cNvSpPr>
            <a:spLocks noChangeArrowheads="1"/>
          </p:cNvSpPr>
          <p:nvPr/>
        </p:nvSpPr>
        <p:spPr bwMode="auto">
          <a:xfrm>
            <a:off x="457200" y="1341438"/>
            <a:ext cx="8229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Char char="•"/>
            </a:pPr>
            <a:r>
              <a:rPr lang="en-US" altLang="en-US" sz="2400" dirty="0"/>
              <a:t>Unidirectional Dijkstra’s shortest path algorithm</a:t>
            </a:r>
          </a:p>
        </p:txBody>
      </p:sp>
    </p:spTree>
    <p:extLst>
      <p:ext uri="{BB962C8B-B14F-4D97-AF65-F5344CB8AC3E}">
        <p14:creationId xmlns:p14="http://schemas.microsoft.com/office/powerpoint/2010/main" val="46435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Routing</a:t>
            </a:r>
          </a:p>
        </p:txBody>
      </p:sp>
      <p:pic>
        <p:nvPicPr>
          <p:cNvPr id="9219" name="Picture 4"/>
          <p:cNvPicPr>
            <a:picLocks noChangeAspect="1" noChangeArrowheads="1"/>
          </p:cNvPicPr>
          <p:nvPr/>
        </p:nvPicPr>
        <p:blipFill>
          <a:blip r:embed="rId2">
            <a:extLst>
              <a:ext uri="{28A0092B-C50C-407E-A947-70E740481C1C}">
                <a14:useLocalDpi xmlns:a14="http://schemas.microsoft.com/office/drawing/2010/main" val="0"/>
              </a:ext>
            </a:extLst>
          </a:blip>
          <a:srcRect t="6100" r="10690" b="53033"/>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1"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2"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3" name="Rectangle 9"/>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224" name="Text Box 8"/>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9225" name="Rectangle 11"/>
          <p:cNvSpPr>
            <a:spLocks noGrp="1" noChangeArrowheads="1"/>
          </p:cNvSpPr>
          <p:nvPr>
            <p:ph type="body" idx="1"/>
          </p:nvPr>
        </p:nvSpPr>
        <p:spPr>
          <a:xfrm>
            <a:off x="457200" y="1341438"/>
            <a:ext cx="8229600" cy="2249487"/>
          </a:xfrm>
          <a:noFill/>
        </p:spPr>
        <p:txBody>
          <a:bodyPr/>
          <a:lstStyle/>
          <a:p>
            <a:pPr>
              <a:buFontTx/>
              <a:buChar char="•"/>
            </a:pPr>
            <a:r>
              <a:rPr lang="en-US" altLang="en-US" sz="2400" dirty="0"/>
              <a:t>Bi-directional Dijkstra’s shortest path algorithm</a:t>
            </a:r>
          </a:p>
        </p:txBody>
      </p:sp>
    </p:spTree>
    <p:extLst>
      <p:ext uri="{BB962C8B-B14F-4D97-AF65-F5344CB8AC3E}">
        <p14:creationId xmlns:p14="http://schemas.microsoft.com/office/powerpoint/2010/main" val="49813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Routing</a:t>
            </a:r>
          </a:p>
        </p:txBody>
      </p:sp>
      <p:pic>
        <p:nvPicPr>
          <p:cNvPr id="10243" name="Picture 4"/>
          <p:cNvPicPr>
            <a:picLocks noChangeAspect="1" noChangeArrowheads="1"/>
          </p:cNvPicPr>
          <p:nvPr/>
        </p:nvPicPr>
        <p:blipFill>
          <a:blip r:embed="rId2">
            <a:extLst>
              <a:ext uri="{28A0092B-C50C-407E-A947-70E740481C1C}">
                <a14:useLocalDpi xmlns:a14="http://schemas.microsoft.com/office/drawing/2010/main" val="0"/>
              </a:ext>
            </a:extLst>
          </a:blip>
          <a:srcRect t="6100" r="10690" b="53033"/>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solidFill>
            <a:srgbClr val="00FF00">
              <a:alpha val="25098"/>
            </a:srgbClr>
          </a:solidFill>
          <a:ln w="28575" cap="flat" cmpd="sng">
            <a:solidFill>
              <a:schemeClr val="tx1"/>
            </a:solidFill>
            <a:prstDash val="sysDot"/>
            <a:round/>
            <a:headEnd/>
            <a:tailEnd/>
          </a:ln>
        </p:spPr>
        <p:txBody>
          <a:bodyPr/>
          <a:lstStyle/>
          <a:p>
            <a:endParaRPr lang="en-US"/>
          </a:p>
        </p:txBody>
      </p:sp>
      <p:sp>
        <p:nvSpPr>
          <p:cNvPr id="10245"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solidFill>
            <a:srgbClr val="4B3DFD">
              <a:alpha val="50195"/>
            </a:srgbClr>
          </a:solidFill>
          <a:ln w="28575" cmpd="sng">
            <a:solidFill>
              <a:schemeClr val="tx1"/>
            </a:solidFill>
            <a:round/>
            <a:headEnd/>
            <a:tailEnd/>
          </a:ln>
        </p:spPr>
        <p:txBody>
          <a:bodyPr/>
          <a:lstStyle/>
          <a:p>
            <a:endParaRPr lang="en-US"/>
          </a:p>
        </p:txBody>
      </p:sp>
      <p:sp>
        <p:nvSpPr>
          <p:cNvPr id="10246"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solidFill>
            <a:srgbClr val="4B3DFD">
              <a:alpha val="39999"/>
            </a:srgbClr>
          </a:solidFill>
          <a:ln w="28575" cmpd="sng">
            <a:solidFill>
              <a:schemeClr val="tx1"/>
            </a:solidFill>
            <a:round/>
            <a:headEnd/>
            <a:tailEnd/>
          </a:ln>
        </p:spPr>
        <p:txBody>
          <a:bodyPr/>
          <a:lstStyle/>
          <a:p>
            <a:endParaRPr lang="en-US"/>
          </a:p>
        </p:txBody>
      </p:sp>
      <p:sp>
        <p:nvSpPr>
          <p:cNvPr id="10247" name="Rectangle 8"/>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48" name="Text Box 9"/>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10249" name="Rectangle 11"/>
          <p:cNvSpPr>
            <a:spLocks noGrp="1" noChangeArrowheads="1"/>
          </p:cNvSpPr>
          <p:nvPr>
            <p:ph type="body" idx="1"/>
          </p:nvPr>
        </p:nvSpPr>
        <p:spPr>
          <a:xfrm>
            <a:off x="457200" y="1341438"/>
            <a:ext cx="8229600" cy="1727200"/>
          </a:xfrm>
          <a:noFill/>
        </p:spPr>
        <p:txBody>
          <a:bodyPr/>
          <a:lstStyle/>
          <a:p>
            <a:r>
              <a:rPr lang="en-US" altLang="en-US" sz="2400" dirty="0"/>
              <a:t>Bi-directional Dijkstra’s shortest path algorithm</a:t>
            </a:r>
          </a:p>
          <a:p>
            <a:pPr eaLnBrk="1" hangingPunct="1"/>
            <a:endParaRPr lang="en-US" altLang="en-US" sz="2400" dirty="0"/>
          </a:p>
        </p:txBody>
      </p:sp>
    </p:spTree>
    <p:extLst>
      <p:ext uri="{BB962C8B-B14F-4D97-AF65-F5344CB8AC3E}">
        <p14:creationId xmlns:p14="http://schemas.microsoft.com/office/powerpoint/2010/main" val="1336631374"/>
      </p:ext>
    </p:extLst>
  </p:cSld>
  <p:clrMapOvr>
    <a:masterClrMapping/>
  </p:clrMapOvr>
</p:sld>
</file>

<file path=ppt/theme/theme1.xml><?xml version="1.0" encoding="utf-8"?>
<a:theme xmlns:a="http://schemas.openxmlformats.org/drawingml/2006/main" name="Office Theme">
  <a:themeElements>
    <a:clrScheme name="Telenav_Scout_Palette">
      <a:dk1>
        <a:sysClr val="windowText" lastClr="000000"/>
      </a:dk1>
      <a:lt1>
        <a:sysClr val="window" lastClr="FFFFFF"/>
      </a:lt1>
      <a:dk2>
        <a:srgbClr val="000000"/>
      </a:dk2>
      <a:lt2>
        <a:srgbClr val="FFFFFF"/>
      </a:lt2>
      <a:accent1>
        <a:srgbClr val="FFD200"/>
      </a:accent1>
      <a:accent2>
        <a:srgbClr val="ADAFB2"/>
      </a:accent2>
      <a:accent3>
        <a:srgbClr val="807F83"/>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28962</TotalTime>
  <Words>2553</Words>
  <Application>Microsoft Macintosh PowerPoint</Application>
  <PresentationFormat>On-screen Show (4:3)</PresentationFormat>
  <Paragraphs>542</Paragraphs>
  <Slides>64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Cambria Math</vt:lpstr>
      <vt:lpstr>Symbol</vt:lpstr>
      <vt:lpstr>Times New Roman</vt:lpstr>
      <vt:lpstr>Office Theme</vt:lpstr>
      <vt:lpstr>Route Preprocessing Algorithm</vt:lpstr>
      <vt:lpstr>Roman Empire in the year 125AD</vt:lpstr>
      <vt:lpstr>Agenda</vt:lpstr>
      <vt:lpstr>Shortest Paths</vt:lpstr>
      <vt:lpstr>Route Planning</vt:lpstr>
      <vt:lpstr>Dijkstra</vt:lpstr>
      <vt:lpstr>Routing</vt:lpstr>
      <vt:lpstr>Routing</vt:lpstr>
      <vt:lpstr>Routing</vt:lpstr>
      <vt:lpstr>Frist meet, stop()?</vt:lpstr>
      <vt:lpstr>Agenda</vt:lpstr>
      <vt:lpstr>A*  Goal directed </vt:lpstr>
      <vt:lpstr>A*</vt:lpstr>
      <vt:lpstr>Achilles' Heel</vt:lpstr>
      <vt:lpstr>Landmarks</vt:lpstr>
      <vt:lpstr>Landmarks</vt:lpstr>
      <vt:lpstr>Lower Bounds</vt:lpstr>
      <vt:lpstr>Landmarks</vt:lpstr>
      <vt:lpstr>Bidirectional A* with Landmarks</vt:lpstr>
      <vt:lpstr>Agenda</vt:lpstr>
      <vt:lpstr>Prune and shrink</vt:lpstr>
      <vt:lpstr>Reach</vt:lpstr>
      <vt:lpstr>Reach</vt:lpstr>
      <vt:lpstr>Reach</vt:lpstr>
      <vt:lpstr>Reach for prune</vt:lpstr>
      <vt:lpstr>Reach(v)</vt:lpstr>
      <vt:lpstr>Function Class – Attribute based promote</vt:lpstr>
      <vt:lpstr>FC – illustration</vt:lpstr>
      <vt:lpstr>Level promote strategy - Count choices</vt:lpstr>
      <vt:lpstr>Columbus_to_Chicago avoid toll</vt:lpstr>
      <vt:lpstr>Shortcuts</vt:lpstr>
      <vt:lpstr>Highway Hierarchies (HH)</vt:lpstr>
      <vt:lpstr>Highway Hierarchies</vt:lpstr>
      <vt:lpstr>Extract Highway Hierarchies</vt:lpstr>
      <vt:lpstr>Local vs. Highway</vt:lpstr>
      <vt:lpstr>Query</vt:lpstr>
      <vt:lpstr>HH</vt:lpstr>
      <vt:lpstr>HH Fast construction</vt:lpstr>
      <vt:lpstr>Contraction Hierarchies</vt:lpstr>
      <vt:lpstr>What is Contraction Hierarchies (CH)?  </vt:lpstr>
      <vt:lpstr>Hand contract</vt:lpstr>
      <vt:lpstr>CH basic</vt:lpstr>
      <vt:lpstr>PowerPoint Presentation</vt:lpstr>
      <vt:lpstr>PowerPoint Presentation</vt:lpstr>
      <vt:lpstr>PowerPoint Presentation</vt:lpstr>
      <vt:lpstr>PowerPoint Presentation</vt:lpstr>
      <vt:lpstr>PowerPoint Presentation</vt:lpstr>
      <vt:lpstr>Node Ordering</vt:lpstr>
      <vt:lpstr>Experiments – Northwest US</vt:lpstr>
      <vt:lpstr>Agenda</vt:lpstr>
      <vt:lpstr>Transit-Node Routing</vt:lpstr>
      <vt:lpstr>PowerPoint Presentation</vt:lpstr>
      <vt:lpstr>Transit neighborhood</vt:lpstr>
      <vt:lpstr>Choosing transit nodes</vt:lpstr>
      <vt:lpstr>Choosing transit nodes</vt:lpstr>
      <vt:lpstr>Choosing transit nodes</vt:lpstr>
      <vt:lpstr>Choosing transit nodes</vt:lpstr>
      <vt:lpstr>Transit Node Routing</vt:lpstr>
      <vt:lpstr>Hub Labelling</vt:lpstr>
      <vt:lpstr>Hub selection</vt:lpstr>
      <vt:lpstr>Hub Labelling comparison</vt:lpstr>
      <vt:lpstr>The end, thanks </vt:lpstr>
      <vt:lpstr>FC roads distribution</vt:lpstr>
      <vt:lpstr>PowerPoint Presentation</vt:lpstr>
    </vt:vector>
  </TitlesOfParts>
  <Company>ATTIK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 Wang</dc:creator>
  <cp:lastModifiedBy>Liu, Xun (Perry)</cp:lastModifiedBy>
  <cp:revision>911</cp:revision>
  <dcterms:created xsi:type="dcterms:W3CDTF">2011-12-20T22:24:15Z</dcterms:created>
  <dcterms:modified xsi:type="dcterms:W3CDTF">2018-12-12T00:31:23Z</dcterms:modified>
</cp:coreProperties>
</file>